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8"/>
  </p:notesMasterIdLst>
  <p:sldIdLst>
    <p:sldId id="267" r:id="rId5"/>
    <p:sldId id="276" r:id="rId6"/>
    <p:sldId id="294"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588D"/>
    <a:srgbClr val="595959"/>
    <a:srgbClr val="A6A6A6"/>
    <a:srgbClr val="B49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58"/>
    <p:restoredTop sz="94570"/>
  </p:normalViewPr>
  <p:slideViewPr>
    <p:cSldViewPr snapToGrid="0">
      <p:cViewPr varScale="1">
        <p:scale>
          <a:sx n="72" d="100"/>
          <a:sy n="72" d="100"/>
        </p:scale>
        <p:origin x="2796" y="78"/>
      </p:cViewPr>
      <p:guideLst/>
    </p:cSldViewPr>
  </p:slideViewPr>
  <p:outlineViewPr>
    <p:cViewPr>
      <p:scale>
        <a:sx n="33" d="100"/>
        <a:sy n="33" d="100"/>
      </p:scale>
      <p:origin x="0" y="0"/>
    </p:cViewPr>
  </p:outlin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84852-87A0-9B4E-AC14-62A23DDE97F3}" type="datetimeFigureOut">
              <a:rPr lang="en-US" smtClean="0"/>
              <a:t>11/12/2025</a:t>
            </a:fld>
            <a:endParaRPr lang="en-US" dirty="0"/>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4A877-D5F8-8945-AE98-B4F9ECE22013}" type="slidenum">
              <a:rPr lang="en-US" smtClean="0"/>
              <a:t>‹#›</a:t>
            </a:fld>
            <a:endParaRPr lang="en-US" dirty="0"/>
          </a:p>
        </p:txBody>
      </p:sp>
    </p:spTree>
    <p:extLst>
      <p:ext uri="{BB962C8B-B14F-4D97-AF65-F5344CB8AC3E}">
        <p14:creationId xmlns:p14="http://schemas.microsoft.com/office/powerpoint/2010/main" val="129598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29F63-8535-4303-595C-4B5CF7783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1EC6D-8A63-8B89-7344-17D1D279B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2CF00-44B0-D221-25BD-21B8237FA5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C40F2-DDF3-5D45-715C-C049227BBB81}"/>
              </a:ext>
            </a:extLst>
          </p:cNvPr>
          <p:cNvSpPr>
            <a:spLocks noGrp="1"/>
          </p:cNvSpPr>
          <p:nvPr>
            <p:ph type="sldNum" sz="quarter" idx="5"/>
          </p:nvPr>
        </p:nvSpPr>
        <p:spPr/>
        <p:txBody>
          <a:bodyPr/>
          <a:lstStyle/>
          <a:p>
            <a:fld id="{0514A877-D5F8-8945-AE98-B4F9ECE22013}" type="slidenum">
              <a:rPr lang="en-US" smtClean="0"/>
              <a:t>1</a:t>
            </a:fld>
            <a:endParaRPr lang="en-US" dirty="0"/>
          </a:p>
        </p:txBody>
      </p:sp>
    </p:spTree>
    <p:extLst>
      <p:ext uri="{BB962C8B-B14F-4D97-AF65-F5344CB8AC3E}">
        <p14:creationId xmlns:p14="http://schemas.microsoft.com/office/powerpoint/2010/main" val="4210584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340395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251316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281866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198315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120596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251587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176374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96049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126448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193027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dirty="0"/>
              <a:t>Click icon to add picture</a:t>
            </a:r>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0C104B46-8A33-0444-A95B-9482BB95313C}" type="datetimeFigureOut">
              <a:rPr lang="en-US" smtClean="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7BE562-5BBD-8548-B856-8EE65E3DF7BD}" type="slidenum">
              <a:rPr lang="en-US" smtClean="0"/>
              <a:t>‹#›</a:t>
            </a:fld>
            <a:endParaRPr lang="en-US" dirty="0"/>
          </a:p>
        </p:txBody>
      </p:sp>
    </p:spTree>
    <p:extLst>
      <p:ext uri="{BB962C8B-B14F-4D97-AF65-F5344CB8AC3E}">
        <p14:creationId xmlns:p14="http://schemas.microsoft.com/office/powerpoint/2010/main" val="1552840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0C104B46-8A33-0444-A95B-9482BB95313C}" type="datetimeFigureOut">
              <a:rPr lang="en-US" smtClean="0"/>
              <a:t>11/12/2025</a:t>
            </a:fld>
            <a:endParaRPr lang="en-US" dirty="0"/>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277BE562-5BBD-8548-B856-8EE65E3DF7BD}" type="slidenum">
              <a:rPr lang="en-US" smtClean="0"/>
              <a:t>‹#›</a:t>
            </a:fld>
            <a:endParaRPr lang="en-US" dirty="0"/>
          </a:p>
        </p:txBody>
      </p:sp>
    </p:spTree>
    <p:extLst>
      <p:ext uri="{BB962C8B-B14F-4D97-AF65-F5344CB8AC3E}">
        <p14:creationId xmlns:p14="http://schemas.microsoft.com/office/powerpoint/2010/main" val="24306042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forwardedge.ai/" TargetMode="External"/><Relationship Id="rId3" Type="http://schemas.openxmlformats.org/officeDocument/2006/relationships/image" Target="../media/image7.png"/><Relationship Id="rId7" Type="http://schemas.openxmlformats.org/officeDocument/2006/relationships/hyperlink" Target="mailto:Brandon@Forwardedge.ai"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CF39-AE8C-C773-88C5-F94E739579B3}"/>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5CE0E539-032B-51CD-21C4-2FD0FC28F549}"/>
              </a:ext>
            </a:extLst>
          </p:cNvPr>
          <p:cNvSpPr txBox="1"/>
          <p:nvPr/>
        </p:nvSpPr>
        <p:spPr>
          <a:xfrm>
            <a:off x="215858" y="3532377"/>
            <a:ext cx="7413106" cy="3283976"/>
          </a:xfrm>
          <a:prstGeom prst="rect">
            <a:avLst/>
          </a:prstGeom>
          <a:noFill/>
        </p:spPr>
        <p:txBody>
          <a:bodyPr wrap="square">
            <a:spAutoFit/>
          </a:bodyPr>
          <a:lstStyle/>
          <a:p>
            <a:pPr>
              <a:lnSpc>
                <a:spcPct val="96000"/>
              </a:lnSpc>
              <a:spcBef>
                <a:spcPts val="1000"/>
              </a:spcBef>
            </a:pPr>
            <a:r>
              <a:rPr lang="en-US" sz="1000" dirty="0">
                <a:solidFill>
                  <a:schemeClr val="tx1">
                    <a:lumMod val="65000"/>
                    <a:lumOff val="35000"/>
                  </a:schemeClr>
                </a:solidFill>
                <a:latin typeface="Arial" panose="020B0604020202020204" pitchFamily="34" charset="0"/>
              </a:rPr>
              <a:t>The maritime industry is confronting an urgent and worsening cybersecurity crisis that endangers global trade, national security, and operational stability. As vessels, ports, and logistics systems grow more digitally interconnected, vulnerability to ransomware, spoofing, and data manipulation has increased dramatically. Incidents such as the Eclipse AIS spoofing attack demonstrate that adversaries already possess the ability to alter navigation data, disrupt port operations, and compromise shipboard control systems in real time.</a:t>
            </a:r>
          </a:p>
          <a:p>
            <a:pPr>
              <a:lnSpc>
                <a:spcPct val="96000"/>
              </a:lnSpc>
              <a:spcBef>
                <a:spcPts val="1000"/>
              </a:spcBef>
            </a:pPr>
            <a:r>
              <a:rPr lang="en-US" sz="1000" dirty="0">
                <a:solidFill>
                  <a:schemeClr val="tx1">
                    <a:lumMod val="65000"/>
                    <a:lumOff val="35000"/>
                  </a:schemeClr>
                </a:solidFill>
                <a:latin typeface="Arial" panose="020B0604020202020204" pitchFamily="34" charset="0"/>
              </a:rPr>
              <a:t>Despite the International Maritime Organization’s (IMO) requirements for integrated cyber risk management, many fleets continue to rely on outdated encryption, fragmented defenses, and manual key management, leaving vital systems exposed. Expanding dependence on hybrid IT and OT networks has further enlarged the attack surface, creating conditions where a single intrusion can spread from one vessel to an entire port ecosystem within minutes.</a:t>
            </a:r>
          </a:p>
          <a:p>
            <a:pPr>
              <a:lnSpc>
                <a:spcPct val="96000"/>
              </a:lnSpc>
              <a:spcBef>
                <a:spcPts val="1000"/>
              </a:spcBef>
            </a:pPr>
            <a:r>
              <a:rPr lang="en-US" sz="1000" dirty="0">
                <a:solidFill>
                  <a:schemeClr val="tx1">
                    <a:lumMod val="65000"/>
                    <a:lumOff val="35000"/>
                  </a:schemeClr>
                </a:solidFill>
                <a:latin typeface="Arial" panose="020B0604020202020204" pitchFamily="34" charset="0"/>
              </a:rPr>
              <a:t>The emerging quantum threat is intensifying the maritime cybersecurity crisis. Nation-state actors are already conducting “Harvest Now, Decrypt Later” campaigns, capturing encrypted maritime communications and data today for future decryption once quantum computers gain cryptanalytically relevant power. When that point is reached, legacy encryption methods such as RSA, ECC, and Diffie-Hellman will fail instantly, exposing decades of navigational, operational, and financial information.</a:t>
            </a:r>
          </a:p>
          <a:p>
            <a:pPr>
              <a:lnSpc>
                <a:spcPct val="96000"/>
              </a:lnSpc>
              <a:spcBef>
                <a:spcPts val="1000"/>
              </a:spcBef>
            </a:pPr>
            <a:r>
              <a:rPr lang="en-US" sz="1000" dirty="0">
                <a:solidFill>
                  <a:schemeClr val="tx1">
                    <a:lumMod val="65000"/>
                    <a:lumOff val="35000"/>
                  </a:schemeClr>
                </a:solidFill>
                <a:latin typeface="Arial" panose="020B0604020202020204" pitchFamily="34" charset="0"/>
              </a:rPr>
              <a:t>Isidore Quantum, developed by Forward Edge-AI in partnership with the NSA, offers a comprehensive solution through an integrated cybersecurity and post-quantum encryption platform designed specifically for the maritime sector. The system combines zero-trust architecture, autonomous key management, AI-powered anomaly detection, and CNSA 2.0-compliant post-quantum algorithms to protect vessels, ports, and satellite communications without expensive retrofitting. Operators gain the capability to counter current cyber threats while maintaining long-term resilience against quantum-enabled adversaries, establishing a unified and scalable path to maritime security in both the digital and post-quantum eras.</a:t>
            </a:r>
          </a:p>
        </p:txBody>
      </p:sp>
      <p:pic>
        <p:nvPicPr>
          <p:cNvPr id="9" name="Picture 8">
            <a:extLst>
              <a:ext uri="{FF2B5EF4-FFF2-40B4-BE49-F238E27FC236}">
                <a16:creationId xmlns:a16="http://schemas.microsoft.com/office/drawing/2014/main" id="{99F23CEC-F125-21F2-B3DC-D0795F971880}"/>
              </a:ext>
            </a:extLst>
          </p:cNvPr>
          <p:cNvPicPr>
            <a:picLocks noChangeAspect="1"/>
          </p:cNvPicPr>
          <p:nvPr/>
        </p:nvPicPr>
        <p:blipFill>
          <a:blip r:embed="rId3"/>
          <a:srcRect l="10" t="2423" r="-10" b="39673"/>
          <a:stretch>
            <a:fillRect/>
          </a:stretch>
        </p:blipFill>
        <p:spPr>
          <a:xfrm>
            <a:off x="-50346" y="6904173"/>
            <a:ext cx="8221508" cy="3173773"/>
          </a:xfrm>
          <a:prstGeom prst="rect">
            <a:avLst/>
          </a:prstGeom>
        </p:spPr>
      </p:pic>
      <p:sp>
        <p:nvSpPr>
          <p:cNvPr id="2" name="Rectangle 1">
            <a:extLst>
              <a:ext uri="{FF2B5EF4-FFF2-40B4-BE49-F238E27FC236}">
                <a16:creationId xmlns:a16="http://schemas.microsoft.com/office/drawing/2014/main" id="{42016824-5188-7B1B-868B-DE7F330A79A5}"/>
              </a:ext>
            </a:extLst>
          </p:cNvPr>
          <p:cNvSpPr/>
          <p:nvPr/>
        </p:nvSpPr>
        <p:spPr>
          <a:xfrm>
            <a:off x="0" y="-70338"/>
            <a:ext cx="7772400" cy="34685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FB9518D-8247-2A9F-BEB8-6764E3A939D2}"/>
              </a:ext>
            </a:extLst>
          </p:cNvPr>
          <p:cNvPicPr>
            <a:picLocks noChangeAspect="1"/>
          </p:cNvPicPr>
          <p:nvPr/>
        </p:nvPicPr>
        <p:blipFill>
          <a:blip r:embed="rId4"/>
          <a:stretch>
            <a:fillRect/>
          </a:stretch>
        </p:blipFill>
        <p:spPr>
          <a:xfrm>
            <a:off x="-19092" y="-100982"/>
            <a:ext cx="7791492" cy="1985797"/>
          </a:xfrm>
          <a:prstGeom prst="rect">
            <a:avLst/>
          </a:prstGeom>
        </p:spPr>
      </p:pic>
      <p:pic>
        <p:nvPicPr>
          <p:cNvPr id="5" name="Picture 4">
            <a:extLst>
              <a:ext uri="{FF2B5EF4-FFF2-40B4-BE49-F238E27FC236}">
                <a16:creationId xmlns:a16="http://schemas.microsoft.com/office/drawing/2014/main" id="{02C0524F-242B-DC46-1F94-2E9EEBE1293D}"/>
              </a:ext>
            </a:extLst>
          </p:cNvPr>
          <p:cNvPicPr>
            <a:picLocks noChangeAspect="1"/>
          </p:cNvPicPr>
          <p:nvPr/>
        </p:nvPicPr>
        <p:blipFill>
          <a:blip r:embed="rId5"/>
          <a:stretch>
            <a:fillRect/>
          </a:stretch>
        </p:blipFill>
        <p:spPr>
          <a:xfrm>
            <a:off x="135991" y="177833"/>
            <a:ext cx="1519421" cy="347923"/>
          </a:xfrm>
          <a:prstGeom prst="rect">
            <a:avLst/>
          </a:prstGeom>
        </p:spPr>
      </p:pic>
      <p:sp>
        <p:nvSpPr>
          <p:cNvPr id="10" name="Content Placeholder 1">
            <a:extLst>
              <a:ext uri="{FF2B5EF4-FFF2-40B4-BE49-F238E27FC236}">
                <a16:creationId xmlns:a16="http://schemas.microsoft.com/office/drawing/2014/main" id="{E4BCFDC4-B4B3-9902-F661-074A4A13B574}"/>
              </a:ext>
            </a:extLst>
          </p:cNvPr>
          <p:cNvSpPr txBox="1">
            <a:spLocks/>
          </p:cNvSpPr>
          <p:nvPr/>
        </p:nvSpPr>
        <p:spPr>
          <a:xfrm>
            <a:off x="143691" y="525155"/>
            <a:ext cx="4534989" cy="386994"/>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r>
              <a:rPr lang="en-US" sz="1800" b="1" dirty="0">
                <a:solidFill>
                  <a:schemeClr val="bg1"/>
                </a:solidFill>
                <a:latin typeface="Arial" panose="020B0604020202020204" pitchFamily="34" charset="0"/>
              </a:rPr>
              <a:t>Isidore Quantum®</a:t>
            </a:r>
          </a:p>
          <a:p>
            <a:r>
              <a:rPr lang="en-US" sz="1300" b="1" dirty="0">
                <a:solidFill>
                  <a:schemeClr val="bg1"/>
                </a:solidFill>
                <a:latin typeface="Arial" panose="020B0604020202020204" pitchFamily="34" charset="0"/>
              </a:rPr>
              <a:t>All-in-One Cybersecurity and Drop in PQC Solution</a:t>
            </a:r>
            <a:endParaRPr lang="en-US" sz="1300" dirty="0">
              <a:solidFill>
                <a:schemeClr val="bg1"/>
              </a:solidFill>
            </a:endParaRPr>
          </a:p>
        </p:txBody>
      </p:sp>
      <p:sp>
        <p:nvSpPr>
          <p:cNvPr id="12" name="Content Placeholder 1">
            <a:extLst>
              <a:ext uri="{FF2B5EF4-FFF2-40B4-BE49-F238E27FC236}">
                <a16:creationId xmlns:a16="http://schemas.microsoft.com/office/drawing/2014/main" id="{0A1FD35A-1636-BC53-6664-D3E20E765426}"/>
              </a:ext>
            </a:extLst>
          </p:cNvPr>
          <p:cNvSpPr txBox="1">
            <a:spLocks/>
          </p:cNvSpPr>
          <p:nvPr/>
        </p:nvSpPr>
        <p:spPr>
          <a:xfrm>
            <a:off x="143691" y="1144915"/>
            <a:ext cx="4686426" cy="386994"/>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r>
              <a:rPr lang="en-US" sz="1100" b="1" dirty="0">
                <a:solidFill>
                  <a:schemeClr val="bg1"/>
                </a:solidFill>
                <a:latin typeface="Arial" panose="020B0604020202020204" pitchFamily="34" charset="0"/>
              </a:rPr>
              <a:t>Beyond the Horizon: </a:t>
            </a:r>
            <a:r>
              <a:rPr lang="en-US" sz="1100" dirty="0">
                <a:solidFill>
                  <a:schemeClr val="bg1"/>
                </a:solidFill>
                <a:latin typeface="Arial" panose="020B0604020202020204" pitchFamily="34" charset="0"/>
              </a:rPr>
              <a:t>Securing Maritime Operations from Cyber and Quantum Threats</a:t>
            </a:r>
          </a:p>
        </p:txBody>
      </p:sp>
      <p:pic>
        <p:nvPicPr>
          <p:cNvPr id="13" name="Picture 12">
            <a:extLst>
              <a:ext uri="{FF2B5EF4-FFF2-40B4-BE49-F238E27FC236}">
                <a16:creationId xmlns:a16="http://schemas.microsoft.com/office/drawing/2014/main" id="{B4BCB5E9-E294-22C0-2C8E-C6129F1AF407}"/>
              </a:ext>
            </a:extLst>
          </p:cNvPr>
          <p:cNvPicPr>
            <a:picLocks noChangeAspect="1"/>
          </p:cNvPicPr>
          <p:nvPr/>
        </p:nvPicPr>
        <p:blipFill>
          <a:blip r:embed="rId6"/>
          <a:stretch>
            <a:fillRect/>
          </a:stretch>
        </p:blipFill>
        <p:spPr>
          <a:xfrm>
            <a:off x="215858" y="2224870"/>
            <a:ext cx="1720519" cy="1063412"/>
          </a:xfrm>
          <a:prstGeom prst="rect">
            <a:avLst/>
          </a:prstGeom>
        </p:spPr>
      </p:pic>
      <p:pic>
        <p:nvPicPr>
          <p:cNvPr id="14" name="Picture 13">
            <a:extLst>
              <a:ext uri="{FF2B5EF4-FFF2-40B4-BE49-F238E27FC236}">
                <a16:creationId xmlns:a16="http://schemas.microsoft.com/office/drawing/2014/main" id="{CD304231-269F-427A-FA8D-A5EB7FC62616}"/>
              </a:ext>
            </a:extLst>
          </p:cNvPr>
          <p:cNvPicPr>
            <a:picLocks noChangeAspect="1"/>
          </p:cNvPicPr>
          <p:nvPr/>
        </p:nvPicPr>
        <p:blipFill>
          <a:blip r:embed="rId6"/>
          <a:stretch>
            <a:fillRect/>
          </a:stretch>
        </p:blipFill>
        <p:spPr>
          <a:xfrm>
            <a:off x="2094754" y="2224870"/>
            <a:ext cx="1720519" cy="1063412"/>
          </a:xfrm>
          <a:prstGeom prst="rect">
            <a:avLst/>
          </a:prstGeom>
        </p:spPr>
      </p:pic>
      <p:pic>
        <p:nvPicPr>
          <p:cNvPr id="15" name="Picture 14">
            <a:extLst>
              <a:ext uri="{FF2B5EF4-FFF2-40B4-BE49-F238E27FC236}">
                <a16:creationId xmlns:a16="http://schemas.microsoft.com/office/drawing/2014/main" id="{DF769FBA-E603-547A-FED1-5D4A338CF760}"/>
              </a:ext>
            </a:extLst>
          </p:cNvPr>
          <p:cNvPicPr>
            <a:picLocks noChangeAspect="1"/>
          </p:cNvPicPr>
          <p:nvPr/>
        </p:nvPicPr>
        <p:blipFill>
          <a:blip r:embed="rId6"/>
          <a:stretch>
            <a:fillRect/>
          </a:stretch>
        </p:blipFill>
        <p:spPr>
          <a:xfrm>
            <a:off x="3973650" y="2224870"/>
            <a:ext cx="1720519" cy="1063412"/>
          </a:xfrm>
          <a:prstGeom prst="rect">
            <a:avLst/>
          </a:prstGeom>
        </p:spPr>
      </p:pic>
      <p:pic>
        <p:nvPicPr>
          <p:cNvPr id="17" name="Picture 16">
            <a:extLst>
              <a:ext uri="{FF2B5EF4-FFF2-40B4-BE49-F238E27FC236}">
                <a16:creationId xmlns:a16="http://schemas.microsoft.com/office/drawing/2014/main" id="{5E0EA6BE-EAED-9874-75D3-7E5BA0A2E9DA}"/>
              </a:ext>
            </a:extLst>
          </p:cNvPr>
          <p:cNvPicPr>
            <a:picLocks noChangeAspect="1"/>
          </p:cNvPicPr>
          <p:nvPr/>
        </p:nvPicPr>
        <p:blipFill>
          <a:blip r:embed="rId6"/>
          <a:stretch>
            <a:fillRect/>
          </a:stretch>
        </p:blipFill>
        <p:spPr>
          <a:xfrm>
            <a:off x="5852546" y="2224870"/>
            <a:ext cx="1720519" cy="1063412"/>
          </a:xfrm>
          <a:prstGeom prst="rect">
            <a:avLst/>
          </a:prstGeom>
        </p:spPr>
      </p:pic>
      <p:sp>
        <p:nvSpPr>
          <p:cNvPr id="19" name="Content Placeholder 1">
            <a:extLst>
              <a:ext uri="{FF2B5EF4-FFF2-40B4-BE49-F238E27FC236}">
                <a16:creationId xmlns:a16="http://schemas.microsoft.com/office/drawing/2014/main" id="{028B170B-3404-0AC5-7BF4-29FE0FED913C}"/>
              </a:ext>
            </a:extLst>
          </p:cNvPr>
          <p:cNvSpPr txBox="1">
            <a:spLocks/>
          </p:cNvSpPr>
          <p:nvPr/>
        </p:nvSpPr>
        <p:spPr>
          <a:xfrm>
            <a:off x="205165" y="1913942"/>
            <a:ext cx="3625239" cy="282962"/>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r>
              <a:rPr lang="en-US" sz="1400" b="1" dirty="0">
                <a:solidFill>
                  <a:srgbClr val="63588D"/>
                </a:solidFill>
                <a:latin typeface="Arial" panose="020B0604020202020204" pitchFamily="34" charset="0"/>
              </a:rPr>
              <a:t>Why Isidore Quantum:</a:t>
            </a:r>
            <a:endParaRPr lang="en-US" sz="1400" dirty="0">
              <a:solidFill>
                <a:srgbClr val="63588D"/>
              </a:solidFill>
            </a:endParaRPr>
          </a:p>
        </p:txBody>
      </p:sp>
      <p:sp>
        <p:nvSpPr>
          <p:cNvPr id="20" name="TextBox 19">
            <a:extLst>
              <a:ext uri="{FF2B5EF4-FFF2-40B4-BE49-F238E27FC236}">
                <a16:creationId xmlns:a16="http://schemas.microsoft.com/office/drawing/2014/main" id="{40FD0EB0-8A2A-9EDD-5DE3-D523D200E120}"/>
              </a:ext>
            </a:extLst>
          </p:cNvPr>
          <p:cNvSpPr txBox="1"/>
          <p:nvPr/>
        </p:nvSpPr>
        <p:spPr>
          <a:xfrm>
            <a:off x="268128" y="2283636"/>
            <a:ext cx="1627291" cy="683264"/>
          </a:xfrm>
          <a:prstGeom prst="rect">
            <a:avLst/>
          </a:prstGeom>
          <a:noFill/>
        </p:spPr>
        <p:txBody>
          <a:bodyPr wrap="square">
            <a:spAutoFit/>
          </a:bodyPr>
          <a:lstStyle/>
          <a:p>
            <a:pPr>
              <a:lnSpc>
                <a:spcPct val="96000"/>
              </a:lnSpc>
              <a:spcBef>
                <a:spcPts val="600"/>
              </a:spcBef>
            </a:pPr>
            <a:r>
              <a:rPr lang="en-US" sz="1000" b="1" dirty="0">
                <a:solidFill>
                  <a:schemeClr val="tx1">
                    <a:lumMod val="65000"/>
                    <a:lumOff val="35000"/>
                  </a:schemeClr>
                </a:solidFill>
                <a:latin typeface="Arial" panose="020B0604020202020204" pitchFamily="34" charset="0"/>
              </a:rPr>
              <a:t>Affordable:  </a:t>
            </a:r>
            <a:r>
              <a:rPr lang="en-US" sz="1000" dirty="0">
                <a:solidFill>
                  <a:schemeClr val="tx1">
                    <a:lumMod val="65000"/>
                    <a:lumOff val="35000"/>
                  </a:schemeClr>
                </a:solidFill>
                <a:latin typeface="Arial" panose="020B0604020202020204" pitchFamily="34" charset="0"/>
              </a:rPr>
              <a:t>70% faster to implement and 60% lower total cost of ownership</a:t>
            </a:r>
          </a:p>
        </p:txBody>
      </p:sp>
      <p:sp>
        <p:nvSpPr>
          <p:cNvPr id="21" name="TextBox 20">
            <a:extLst>
              <a:ext uri="{FF2B5EF4-FFF2-40B4-BE49-F238E27FC236}">
                <a16:creationId xmlns:a16="http://schemas.microsoft.com/office/drawing/2014/main" id="{20ABEAFF-1857-6E8F-5D03-90735864DE67}"/>
              </a:ext>
            </a:extLst>
          </p:cNvPr>
          <p:cNvSpPr txBox="1"/>
          <p:nvPr/>
        </p:nvSpPr>
        <p:spPr>
          <a:xfrm>
            <a:off x="2185534" y="2283636"/>
            <a:ext cx="1627291" cy="830997"/>
          </a:xfrm>
          <a:prstGeom prst="rect">
            <a:avLst/>
          </a:prstGeom>
          <a:noFill/>
        </p:spPr>
        <p:txBody>
          <a:bodyPr wrap="square">
            <a:spAutoFit/>
          </a:bodyPr>
          <a:lstStyle/>
          <a:p>
            <a:pPr>
              <a:lnSpc>
                <a:spcPct val="96000"/>
              </a:lnSpc>
              <a:spcBef>
                <a:spcPts val="600"/>
              </a:spcBef>
            </a:pPr>
            <a:r>
              <a:rPr lang="en-US" sz="1000" b="1" dirty="0">
                <a:solidFill>
                  <a:schemeClr val="tx1">
                    <a:lumMod val="65000"/>
                    <a:lumOff val="35000"/>
                  </a:schemeClr>
                </a:solidFill>
                <a:latin typeface="Arial" panose="020B0604020202020204" pitchFamily="34" charset="0"/>
              </a:rPr>
              <a:t>Autonomous Cyber Resilience: </a:t>
            </a:r>
            <a:r>
              <a:rPr lang="en-US" sz="1000" dirty="0">
                <a:solidFill>
                  <a:schemeClr val="tx1">
                    <a:lumMod val="65000"/>
                    <a:lumOff val="35000"/>
                  </a:schemeClr>
                </a:solidFill>
                <a:latin typeface="Arial" panose="020B0604020202020204" pitchFamily="34" charset="0"/>
              </a:rPr>
              <a:t>AI-driven system detects, adapts, and self-heals against evolving threats </a:t>
            </a:r>
          </a:p>
        </p:txBody>
      </p:sp>
      <p:sp>
        <p:nvSpPr>
          <p:cNvPr id="22" name="TextBox 21">
            <a:extLst>
              <a:ext uri="{FF2B5EF4-FFF2-40B4-BE49-F238E27FC236}">
                <a16:creationId xmlns:a16="http://schemas.microsoft.com/office/drawing/2014/main" id="{E8626658-F335-2D89-1E81-00E283653620}"/>
              </a:ext>
            </a:extLst>
          </p:cNvPr>
          <p:cNvSpPr txBox="1"/>
          <p:nvPr/>
        </p:nvSpPr>
        <p:spPr>
          <a:xfrm>
            <a:off x="4060408" y="2283636"/>
            <a:ext cx="1627291" cy="1203406"/>
          </a:xfrm>
          <a:prstGeom prst="rect">
            <a:avLst/>
          </a:prstGeom>
          <a:noFill/>
        </p:spPr>
        <p:txBody>
          <a:bodyPr wrap="square">
            <a:spAutoFit/>
          </a:bodyPr>
          <a:lstStyle/>
          <a:p>
            <a:pPr>
              <a:lnSpc>
                <a:spcPct val="96000"/>
              </a:lnSpc>
              <a:spcBef>
                <a:spcPts val="600"/>
              </a:spcBef>
            </a:pPr>
            <a:r>
              <a:rPr lang="en-US" sz="1000" b="1" dirty="0">
                <a:solidFill>
                  <a:schemeClr val="tx1">
                    <a:lumMod val="65000"/>
                    <a:lumOff val="35000"/>
                  </a:schemeClr>
                </a:solidFill>
                <a:latin typeface="Arial" panose="020B0604020202020204" pitchFamily="34" charset="0"/>
              </a:rPr>
              <a:t>Drop-In Integration:</a:t>
            </a:r>
            <a:r>
              <a:rPr lang="en-US" sz="1000" dirty="0">
                <a:solidFill>
                  <a:schemeClr val="tx1">
                    <a:lumMod val="65000"/>
                    <a:lumOff val="35000"/>
                  </a:schemeClr>
                </a:solidFill>
                <a:latin typeface="Arial" panose="020B0604020202020204" pitchFamily="34" charset="0"/>
              </a:rPr>
              <a:t> Protocol, hardware, interface-agnostic design modernizes legacy networks without infrastructure overhaul</a:t>
            </a:r>
          </a:p>
          <a:p>
            <a:pPr>
              <a:lnSpc>
                <a:spcPct val="96000"/>
              </a:lnSpc>
              <a:spcBef>
                <a:spcPts val="600"/>
              </a:spcBef>
            </a:pPr>
            <a:endParaRPr lang="en-US" sz="1000" dirty="0">
              <a:solidFill>
                <a:schemeClr val="tx1">
                  <a:lumMod val="65000"/>
                  <a:lumOff val="3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04EC9624-C1DC-C3EF-6CBA-91E82E636DD5}"/>
              </a:ext>
            </a:extLst>
          </p:cNvPr>
          <p:cNvSpPr txBox="1"/>
          <p:nvPr/>
        </p:nvSpPr>
        <p:spPr>
          <a:xfrm>
            <a:off x="5945915" y="2283636"/>
            <a:ext cx="1627291" cy="830997"/>
          </a:xfrm>
          <a:prstGeom prst="rect">
            <a:avLst/>
          </a:prstGeom>
          <a:noFill/>
        </p:spPr>
        <p:txBody>
          <a:bodyPr wrap="square">
            <a:spAutoFit/>
          </a:bodyPr>
          <a:lstStyle/>
          <a:p>
            <a:pPr>
              <a:lnSpc>
                <a:spcPct val="96000"/>
              </a:lnSpc>
              <a:spcBef>
                <a:spcPts val="600"/>
              </a:spcBef>
            </a:pPr>
            <a:r>
              <a:rPr lang="en-US" sz="1000" b="1" dirty="0">
                <a:solidFill>
                  <a:schemeClr val="tx1">
                    <a:lumMod val="65000"/>
                    <a:lumOff val="35000"/>
                  </a:schemeClr>
                </a:solidFill>
                <a:latin typeface="Arial" panose="020B0604020202020204" pitchFamily="34" charset="0"/>
              </a:rPr>
              <a:t>Low-SWaP Advantage</a:t>
            </a:r>
            <a:r>
              <a:rPr lang="en-US" sz="1000" dirty="0">
                <a:solidFill>
                  <a:schemeClr val="tx1">
                    <a:lumMod val="65000"/>
                    <a:lumOff val="35000"/>
                  </a:schemeClr>
                </a:solidFill>
                <a:latin typeface="Arial" panose="020B0604020202020204" pitchFamily="34" charset="0"/>
              </a:rPr>
              <a:t>: Compact, efficient, and scalable for enterprise, defense, and critical infrastructure use </a:t>
            </a:r>
          </a:p>
        </p:txBody>
      </p:sp>
      <p:pic>
        <p:nvPicPr>
          <p:cNvPr id="24" name="Picture 23">
            <a:extLst>
              <a:ext uri="{FF2B5EF4-FFF2-40B4-BE49-F238E27FC236}">
                <a16:creationId xmlns:a16="http://schemas.microsoft.com/office/drawing/2014/main" id="{B0E9F2EB-E3F5-D88A-6B80-A51EC321770E}"/>
              </a:ext>
            </a:extLst>
          </p:cNvPr>
          <p:cNvPicPr>
            <a:picLocks noChangeAspect="1"/>
          </p:cNvPicPr>
          <p:nvPr/>
        </p:nvPicPr>
        <p:blipFill>
          <a:blip r:embed="rId7"/>
          <a:srcRect t="15257" b="17946"/>
          <a:stretch>
            <a:fillRect/>
          </a:stretch>
        </p:blipFill>
        <p:spPr>
          <a:xfrm>
            <a:off x="5292767" y="429480"/>
            <a:ext cx="1925783" cy="1286363"/>
          </a:xfrm>
          <a:prstGeom prst="rect">
            <a:avLst/>
          </a:prstGeom>
        </p:spPr>
      </p:pic>
      <p:sp>
        <p:nvSpPr>
          <p:cNvPr id="25" name="Content Placeholder 1">
            <a:extLst>
              <a:ext uri="{FF2B5EF4-FFF2-40B4-BE49-F238E27FC236}">
                <a16:creationId xmlns:a16="http://schemas.microsoft.com/office/drawing/2014/main" id="{686C34B0-6E44-1A28-3ED4-D439A0ADC36F}"/>
              </a:ext>
            </a:extLst>
          </p:cNvPr>
          <p:cNvSpPr txBox="1">
            <a:spLocks/>
          </p:cNvSpPr>
          <p:nvPr/>
        </p:nvSpPr>
        <p:spPr>
          <a:xfrm>
            <a:off x="-19092" y="11318"/>
            <a:ext cx="7810584" cy="386994"/>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pPr algn="ctr"/>
            <a:r>
              <a:rPr lang="en-US" sz="1300" b="1" dirty="0">
                <a:solidFill>
                  <a:schemeClr val="bg1"/>
                </a:solidFill>
                <a:latin typeface="Arial" panose="020B0604020202020204" pitchFamily="34" charset="0"/>
              </a:rPr>
              <a:t>White Paper</a:t>
            </a:r>
            <a:endParaRPr lang="en-US" sz="1300" dirty="0">
              <a:solidFill>
                <a:schemeClr val="bg1"/>
              </a:solidFill>
            </a:endParaRPr>
          </a:p>
        </p:txBody>
      </p:sp>
      <p:sp>
        <p:nvSpPr>
          <p:cNvPr id="29" name="TextBox 28">
            <a:extLst>
              <a:ext uri="{FF2B5EF4-FFF2-40B4-BE49-F238E27FC236}">
                <a16:creationId xmlns:a16="http://schemas.microsoft.com/office/drawing/2014/main" id="{D994452C-926F-7B5D-68B2-5BE0781EBD3F}"/>
              </a:ext>
            </a:extLst>
          </p:cNvPr>
          <p:cNvSpPr txBox="1"/>
          <p:nvPr/>
        </p:nvSpPr>
        <p:spPr>
          <a:xfrm>
            <a:off x="339341" y="9807678"/>
            <a:ext cx="7289623" cy="210507"/>
          </a:xfrm>
          <a:prstGeom prst="rect">
            <a:avLst/>
          </a:prstGeom>
          <a:noFill/>
        </p:spPr>
        <p:txBody>
          <a:bodyPr wrap="square">
            <a:spAutoFit/>
          </a:bodyPr>
          <a:lstStyle/>
          <a:p>
            <a:pPr marR="73025">
              <a:lnSpc>
                <a:spcPct val="96000"/>
              </a:lnSpc>
              <a:spcBef>
                <a:spcPts val="1000"/>
              </a:spcBef>
            </a:pPr>
            <a:r>
              <a:rPr lang="en-US" sz="800" dirty="0">
                <a:solidFill>
                  <a:schemeClr val="bg1"/>
                </a:solidFill>
                <a:latin typeface="Arial" panose="020B0604020202020204" pitchFamily="34" charset="0"/>
              </a:rPr>
              <a:t>Isidore Quantum® White Paper:  Maritime				                          			       Forward Edge-AI, Inc.    1</a:t>
            </a:r>
          </a:p>
        </p:txBody>
      </p:sp>
    </p:spTree>
    <p:extLst>
      <p:ext uri="{BB962C8B-B14F-4D97-AF65-F5344CB8AC3E}">
        <p14:creationId xmlns:p14="http://schemas.microsoft.com/office/powerpoint/2010/main" val="1711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DC3BA-67AD-19EC-B402-A612E3BD93D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31A3F-7297-B0E7-7950-8B4D8D75A2CE}"/>
              </a:ext>
            </a:extLst>
          </p:cNvPr>
          <p:cNvSpPr txBox="1"/>
          <p:nvPr/>
        </p:nvSpPr>
        <p:spPr>
          <a:xfrm>
            <a:off x="215029" y="456192"/>
            <a:ext cx="7114985" cy="358240"/>
          </a:xfrm>
          <a:prstGeom prst="rect">
            <a:avLst/>
          </a:prstGeom>
          <a:noFill/>
        </p:spPr>
        <p:txBody>
          <a:bodyPr wrap="square">
            <a:spAutoFit/>
          </a:bodyPr>
          <a:lstStyle/>
          <a:p>
            <a:pPr marL="81280">
              <a:lnSpc>
                <a:spcPct val="96000"/>
              </a:lnSpc>
              <a:spcBef>
                <a:spcPts val="1905"/>
              </a:spcBef>
            </a:pPr>
            <a:r>
              <a:rPr lang="en-US" dirty="0">
                <a:solidFill>
                  <a:srgbClr val="63588D"/>
                </a:solidFill>
                <a:latin typeface="Arial" panose="020B0604020202020204" pitchFamily="34" charset="0"/>
              </a:rPr>
              <a:t>The Threat to Maritime</a:t>
            </a:r>
          </a:p>
        </p:txBody>
      </p:sp>
      <p:sp>
        <p:nvSpPr>
          <p:cNvPr id="3" name="TextBox 2">
            <a:extLst>
              <a:ext uri="{FF2B5EF4-FFF2-40B4-BE49-F238E27FC236}">
                <a16:creationId xmlns:a16="http://schemas.microsoft.com/office/drawing/2014/main" id="{E6FDD0EB-1DE2-A57B-AA82-ED1C1EF46DC7}"/>
              </a:ext>
            </a:extLst>
          </p:cNvPr>
          <p:cNvSpPr txBox="1"/>
          <p:nvPr/>
        </p:nvSpPr>
        <p:spPr>
          <a:xfrm>
            <a:off x="339341" y="816648"/>
            <a:ext cx="3819002" cy="1744452"/>
          </a:xfrm>
          <a:prstGeom prst="rect">
            <a:avLst/>
          </a:prstGeom>
          <a:noFill/>
        </p:spPr>
        <p:txBody>
          <a:bodyPr wrap="square">
            <a:spAutoFit/>
          </a:bodyPr>
          <a:lstStyle/>
          <a:p>
            <a:pPr marR="73025">
              <a:lnSpc>
                <a:spcPct val="96000"/>
              </a:lnSpc>
              <a:spcBef>
                <a:spcPts val="1000"/>
              </a:spcBef>
            </a:pPr>
            <a:r>
              <a:rPr lang="en-US" sz="1100" b="1" dirty="0">
                <a:solidFill>
                  <a:schemeClr val="tx1">
                    <a:lumMod val="65000"/>
                    <a:lumOff val="35000"/>
                  </a:schemeClr>
                </a:solidFill>
                <a:latin typeface="Arial" panose="020B0604020202020204" pitchFamily="34" charset="0"/>
              </a:rPr>
              <a:t>What’s vulnerable today</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Bridge systems (ECDIS, AIS, GPS): Spoofed signals can mask vessel locations or simulate false traffic.</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Port and logistics platforms: Ransomware halts cargo movement and disrupts customs workflows.</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Propulsion and SCADA systems: Malware can manipulate engine control units remotely.</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VSAT and SATCOM links: Encrypted but quantum-vulnerable, exposing command and control to interception.</a:t>
            </a:r>
          </a:p>
        </p:txBody>
      </p:sp>
      <p:sp>
        <p:nvSpPr>
          <p:cNvPr id="4" name="TextBox 3">
            <a:extLst>
              <a:ext uri="{FF2B5EF4-FFF2-40B4-BE49-F238E27FC236}">
                <a16:creationId xmlns:a16="http://schemas.microsoft.com/office/drawing/2014/main" id="{F68BE82D-69D8-6BB7-738F-2C88488637A4}"/>
              </a:ext>
            </a:extLst>
          </p:cNvPr>
          <p:cNvSpPr txBox="1"/>
          <p:nvPr/>
        </p:nvSpPr>
        <p:spPr>
          <a:xfrm>
            <a:off x="339341" y="3938223"/>
            <a:ext cx="7229858" cy="1126462"/>
          </a:xfrm>
          <a:prstGeom prst="rect">
            <a:avLst/>
          </a:prstGeom>
          <a:noFill/>
        </p:spPr>
        <p:txBody>
          <a:bodyPr wrap="square">
            <a:spAutoFit/>
          </a:bodyPr>
          <a:lstStyle/>
          <a:p>
            <a:pPr marR="73025">
              <a:lnSpc>
                <a:spcPct val="96000"/>
              </a:lnSpc>
              <a:spcBef>
                <a:spcPts val="1000"/>
              </a:spcBef>
            </a:pPr>
            <a:r>
              <a:rPr lang="en-US" altLang="en-US" sz="1000" dirty="0">
                <a:solidFill>
                  <a:schemeClr val="tx1">
                    <a:lumMod val="65000"/>
                    <a:lumOff val="35000"/>
                  </a:schemeClr>
                </a:solidFill>
                <a:latin typeface="Arial" panose="020B0604020202020204" pitchFamily="34" charset="0"/>
              </a:rPr>
              <a:t>Isidore Quantum is a compact, NSA-engineered cybersecurity and post-quantum encryption platform purpose-built to protect ships, ports, and maritime logistics networks from both current and future threats. It delivers zero-trust, CNSA 2.0-compliant security with autonomous key management and AI-driven threat detection that identifies and neutralizes spoofing, ransomware, and data manipulation in real time. Designed for seamless, drop-in integration, Isidore Quantum secures AIS, GPS, VSAT, and SCADA systems without costly retrofits or downtime. Proven across defense, naval, and commercial deployments, it provides the maritime industry with a single, scalable solution for continuous, quantum-safe protection from port to propeller.</a:t>
            </a:r>
          </a:p>
        </p:txBody>
      </p:sp>
      <p:sp>
        <p:nvSpPr>
          <p:cNvPr id="7" name="Rectangle 6">
            <a:extLst>
              <a:ext uri="{FF2B5EF4-FFF2-40B4-BE49-F238E27FC236}">
                <a16:creationId xmlns:a16="http://schemas.microsoft.com/office/drawing/2014/main" id="{7FD9FF94-E61C-6EEC-617F-9FE052C4C0F0}"/>
              </a:ext>
            </a:extLst>
          </p:cNvPr>
          <p:cNvSpPr/>
          <p:nvPr/>
        </p:nvSpPr>
        <p:spPr>
          <a:xfrm>
            <a:off x="4245429" y="515200"/>
            <a:ext cx="3126920" cy="216453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36D6C7-1BD6-8612-487C-4750276551BC}"/>
              </a:ext>
            </a:extLst>
          </p:cNvPr>
          <p:cNvSpPr txBox="1"/>
          <p:nvPr/>
        </p:nvSpPr>
        <p:spPr>
          <a:xfrm>
            <a:off x="4251206" y="556076"/>
            <a:ext cx="3121143" cy="2123658"/>
          </a:xfrm>
          <a:prstGeom prst="rect">
            <a:avLst/>
          </a:prstGeom>
          <a:noFill/>
        </p:spPr>
        <p:txBody>
          <a:bodyPr wrap="square">
            <a:spAutoFit/>
          </a:bodyPr>
          <a:lstStyle/>
          <a:p>
            <a:pPr defTabSz="914400" eaLnBrk="0" fontAlgn="base" hangingPunct="0">
              <a:spcBef>
                <a:spcPct val="0"/>
              </a:spcBef>
              <a:spcAft>
                <a:spcPct val="0"/>
              </a:spcAft>
            </a:pPr>
            <a:r>
              <a:rPr lang="en-US" sz="1100" b="1" dirty="0">
                <a:solidFill>
                  <a:schemeClr val="tx1">
                    <a:lumMod val="65000"/>
                    <a:lumOff val="35000"/>
                  </a:schemeClr>
                </a:solidFill>
                <a:latin typeface="Arial" panose="020B0604020202020204" pitchFamily="34" charset="0"/>
              </a:rPr>
              <a:t>The next maritime disaster will emerge from the network, not the sea. Cyber adversaries are already penetrating ships, ports, and satellite links, transforming global trade routes into digital battlegrounds. Once quantum computers achieve sufficient power, the encryption safeguarding fleets will collapse within seconds, revealing every course, cargo, and command ever transmitted. The threat has already arrived and now follows closely in the industry’s wake.</a:t>
            </a:r>
            <a:endParaRPr lang="en-US" altLang="en-US" sz="1100" b="1" dirty="0">
              <a:solidFill>
                <a:schemeClr val="tx1">
                  <a:lumMod val="65000"/>
                  <a:lumOff val="3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4DC179A4-C268-6DC0-FDA4-4E1AF6895354}"/>
              </a:ext>
            </a:extLst>
          </p:cNvPr>
          <p:cNvSpPr txBox="1"/>
          <p:nvPr/>
        </p:nvSpPr>
        <p:spPr>
          <a:xfrm>
            <a:off x="215029" y="3562633"/>
            <a:ext cx="7114985" cy="358240"/>
          </a:xfrm>
          <a:prstGeom prst="rect">
            <a:avLst/>
          </a:prstGeom>
          <a:noFill/>
        </p:spPr>
        <p:txBody>
          <a:bodyPr wrap="square">
            <a:spAutoFit/>
          </a:bodyPr>
          <a:lstStyle/>
          <a:p>
            <a:pPr marL="81280">
              <a:lnSpc>
                <a:spcPct val="96000"/>
              </a:lnSpc>
              <a:spcBef>
                <a:spcPts val="1905"/>
              </a:spcBef>
            </a:pPr>
            <a:r>
              <a:rPr lang="en-US" dirty="0">
                <a:solidFill>
                  <a:srgbClr val="63588D"/>
                </a:solidFill>
                <a:latin typeface="Arial" panose="020B0604020202020204" pitchFamily="34" charset="0"/>
              </a:rPr>
              <a:t>Isidore Quantum:  All-in-One Cybersecurity PQC Solution</a:t>
            </a:r>
          </a:p>
        </p:txBody>
      </p:sp>
      <p:sp>
        <p:nvSpPr>
          <p:cNvPr id="14" name="TextBox 13">
            <a:extLst>
              <a:ext uri="{FF2B5EF4-FFF2-40B4-BE49-F238E27FC236}">
                <a16:creationId xmlns:a16="http://schemas.microsoft.com/office/drawing/2014/main" id="{1212181C-C969-388B-CECC-CB8E04EF66FA}"/>
              </a:ext>
            </a:extLst>
          </p:cNvPr>
          <p:cNvSpPr txBox="1"/>
          <p:nvPr/>
        </p:nvSpPr>
        <p:spPr>
          <a:xfrm>
            <a:off x="339341" y="7935721"/>
            <a:ext cx="7033008" cy="1577227"/>
          </a:xfrm>
          <a:prstGeom prst="rect">
            <a:avLst/>
          </a:prstGeom>
          <a:noFill/>
        </p:spPr>
        <p:txBody>
          <a:bodyPr wrap="square">
            <a:spAutoFit/>
          </a:bodyPr>
          <a:lstStyle/>
          <a:p>
            <a:pPr marR="73025">
              <a:lnSpc>
                <a:spcPct val="96000"/>
              </a:lnSpc>
              <a:spcBef>
                <a:spcPts val="1000"/>
              </a:spcBef>
              <a:buClr>
                <a:schemeClr val="tx1">
                  <a:lumMod val="65000"/>
                  <a:lumOff val="35000"/>
                </a:schemeClr>
              </a:buClr>
              <a:buSzPct val="120000"/>
            </a:pPr>
            <a:r>
              <a:rPr lang="en-US" sz="1100" b="1" dirty="0">
                <a:solidFill>
                  <a:schemeClr val="tx1">
                    <a:lumMod val="65000"/>
                    <a:lumOff val="35000"/>
                  </a:schemeClr>
                </a:solidFill>
                <a:latin typeface="Arial" panose="020B0604020202020204" pitchFamily="34" charset="0"/>
              </a:rPr>
              <a:t>Compliance Made Continuous:</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Isidore Quantum aligns directly with IMO, ISO 27001:2022, and NSA CNSA 2.0 requirements, turning cybersecurity from an annual audit into a living, autonomous process.</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IMO Compliance: Fully supports the Govern–Identify–Protect–Detect–Respond–Recover framework.</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ISO 27001 Integration: Automates key access control (A.9), secure configuration (A.12), and incident response (A.16).</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CNSA 2.0 Assurance: Meets U.S. national security-grade cryptographic standards for quantum resistance.</a:t>
            </a:r>
          </a:p>
          <a:p>
            <a:pPr marR="73025">
              <a:lnSpc>
                <a:spcPct val="96000"/>
              </a:lnSpc>
              <a:spcBef>
                <a:spcPts val="1000"/>
              </a:spcBef>
              <a:buClr>
                <a:schemeClr val="tx1">
                  <a:lumMod val="65000"/>
                  <a:lumOff val="35000"/>
                </a:schemeClr>
              </a:buClr>
              <a:buSzPct val="120000"/>
            </a:pPr>
            <a:r>
              <a:rPr lang="en-US" sz="1100" b="1" dirty="0">
                <a:solidFill>
                  <a:schemeClr val="tx1">
                    <a:lumMod val="65000"/>
                    <a:lumOff val="35000"/>
                  </a:schemeClr>
                </a:solidFill>
                <a:latin typeface="Arial" panose="020B0604020202020204" pitchFamily="34" charset="0"/>
              </a:rPr>
              <a:t>→ Comply faster. Operate safer. Stay mission-ready </a:t>
            </a:r>
          </a:p>
        </p:txBody>
      </p:sp>
      <p:sp>
        <p:nvSpPr>
          <p:cNvPr id="16" name="TextBox 15">
            <a:extLst>
              <a:ext uri="{FF2B5EF4-FFF2-40B4-BE49-F238E27FC236}">
                <a16:creationId xmlns:a16="http://schemas.microsoft.com/office/drawing/2014/main" id="{77592B55-00E6-834D-4FA1-71DD1BD73374}"/>
              </a:ext>
            </a:extLst>
          </p:cNvPr>
          <p:cNvSpPr txBox="1"/>
          <p:nvPr/>
        </p:nvSpPr>
        <p:spPr>
          <a:xfrm>
            <a:off x="339341" y="9807678"/>
            <a:ext cx="7289623" cy="210507"/>
          </a:xfrm>
          <a:prstGeom prst="rect">
            <a:avLst/>
          </a:prstGeom>
          <a:noFill/>
        </p:spPr>
        <p:txBody>
          <a:bodyPr wrap="square">
            <a:spAutoFit/>
          </a:bodyPr>
          <a:lstStyle/>
          <a:p>
            <a:pPr marR="73025">
              <a:lnSpc>
                <a:spcPct val="96000"/>
              </a:lnSpc>
              <a:spcBef>
                <a:spcPts val="1000"/>
              </a:spcBef>
            </a:pPr>
            <a:r>
              <a:rPr lang="en-US" sz="800" dirty="0">
                <a:solidFill>
                  <a:schemeClr val="tx1">
                    <a:lumMod val="65000"/>
                    <a:lumOff val="35000"/>
                  </a:schemeClr>
                </a:solidFill>
                <a:latin typeface="Arial" panose="020B0604020202020204" pitchFamily="34" charset="0"/>
              </a:rPr>
              <a:t>Isidore Quantum® White Paper:  Maritime				                          			       Forward Edge-AI, Inc.    2</a:t>
            </a:r>
          </a:p>
        </p:txBody>
      </p:sp>
      <p:sp>
        <p:nvSpPr>
          <p:cNvPr id="17" name="TextBox 16">
            <a:extLst>
              <a:ext uri="{FF2B5EF4-FFF2-40B4-BE49-F238E27FC236}">
                <a16:creationId xmlns:a16="http://schemas.microsoft.com/office/drawing/2014/main" id="{E36F84BE-BFED-DFDD-7882-A372B322242F}"/>
              </a:ext>
            </a:extLst>
          </p:cNvPr>
          <p:cNvSpPr txBox="1"/>
          <p:nvPr/>
        </p:nvSpPr>
        <p:spPr>
          <a:xfrm>
            <a:off x="339340" y="2584271"/>
            <a:ext cx="6990673" cy="928844"/>
          </a:xfrm>
          <a:prstGeom prst="rect">
            <a:avLst/>
          </a:prstGeom>
          <a:noFill/>
        </p:spPr>
        <p:txBody>
          <a:bodyPr wrap="square">
            <a:spAutoFit/>
          </a:bodyPr>
          <a:lstStyle/>
          <a:p>
            <a:pPr marR="73025">
              <a:lnSpc>
                <a:spcPct val="96000"/>
              </a:lnSpc>
              <a:spcBef>
                <a:spcPts val="1000"/>
              </a:spcBef>
              <a:buClr>
                <a:schemeClr val="tx1">
                  <a:lumMod val="65000"/>
                  <a:lumOff val="35000"/>
                </a:schemeClr>
              </a:buClr>
              <a:buSzPct val="120000"/>
            </a:pPr>
            <a:r>
              <a:rPr lang="en-US" sz="1100" b="1" dirty="0">
                <a:solidFill>
                  <a:schemeClr val="tx1">
                    <a:lumMod val="65000"/>
                    <a:lumOff val="35000"/>
                  </a:schemeClr>
                </a:solidFill>
                <a:latin typeface="Arial" panose="020B0604020202020204" pitchFamily="34" charset="0"/>
              </a:rPr>
              <a:t>Why it’s getting worse:</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Legacy OT and new IT systems are converging without segmentation.</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Patching and key management remain manual, inconsistent, and error-prone.</a:t>
            </a:r>
          </a:p>
          <a:p>
            <a:pPr marL="171450" marR="73025" indent="-171450">
              <a:lnSpc>
                <a:spcPct val="96000"/>
              </a:lnSpc>
              <a:spcBef>
                <a:spcPts val="600"/>
              </a:spcBef>
              <a:buClr>
                <a:schemeClr val="tx1">
                  <a:lumMod val="65000"/>
                  <a:lumOff val="35000"/>
                </a:schemeClr>
              </a:buClr>
              <a:buSzPct val="120000"/>
              <a:buFont typeface="Arial" panose="020B0604020202020204" pitchFamily="34" charset="0"/>
              <a:buChar char="•"/>
            </a:pPr>
            <a:r>
              <a:rPr lang="en-US" sz="1000" dirty="0">
                <a:solidFill>
                  <a:schemeClr val="tx1">
                    <a:lumMod val="65000"/>
                    <a:lumOff val="35000"/>
                  </a:schemeClr>
                </a:solidFill>
                <a:latin typeface="Arial" panose="020B0604020202020204" pitchFamily="34" charset="0"/>
              </a:rPr>
              <a:t>Most fleets still rely on outdated PKI frameworks already deemed obsolete by NSA’s CNSA 2.0 standard</a:t>
            </a:r>
          </a:p>
        </p:txBody>
      </p:sp>
      <p:graphicFrame>
        <p:nvGraphicFramePr>
          <p:cNvPr id="19" name="Table 18">
            <a:extLst>
              <a:ext uri="{FF2B5EF4-FFF2-40B4-BE49-F238E27FC236}">
                <a16:creationId xmlns:a16="http://schemas.microsoft.com/office/drawing/2014/main" id="{8CBA95CF-9C31-2FD0-8729-E14B9DFD16B4}"/>
              </a:ext>
            </a:extLst>
          </p:cNvPr>
          <p:cNvGraphicFramePr>
            <a:graphicFrameLocks noGrp="1"/>
          </p:cNvGraphicFramePr>
          <p:nvPr>
            <p:extLst>
              <p:ext uri="{D42A27DB-BD31-4B8C-83A1-F6EECF244321}">
                <p14:modId xmlns:p14="http://schemas.microsoft.com/office/powerpoint/2010/main" val="3833413529"/>
              </p:ext>
            </p:extLst>
          </p:nvPr>
        </p:nvGraphicFramePr>
        <p:xfrm>
          <a:off x="400051" y="5112515"/>
          <a:ext cx="6702424" cy="2830809"/>
        </p:xfrm>
        <a:graphic>
          <a:graphicData uri="http://schemas.openxmlformats.org/drawingml/2006/table">
            <a:tbl>
              <a:tblPr firstRow="1" firstCol="1" bandRow="1">
                <a:tableStyleId>{5C22544A-7EE6-4342-B048-85BDC9FD1C3A}</a:tableStyleId>
              </a:tblPr>
              <a:tblGrid>
                <a:gridCol w="1755320">
                  <a:extLst>
                    <a:ext uri="{9D8B030D-6E8A-4147-A177-3AD203B41FA5}">
                      <a16:colId xmlns:a16="http://schemas.microsoft.com/office/drawing/2014/main" val="993173025"/>
                    </a:ext>
                  </a:extLst>
                </a:gridCol>
                <a:gridCol w="4947104">
                  <a:extLst>
                    <a:ext uri="{9D8B030D-6E8A-4147-A177-3AD203B41FA5}">
                      <a16:colId xmlns:a16="http://schemas.microsoft.com/office/drawing/2014/main" val="2368230791"/>
                    </a:ext>
                  </a:extLst>
                </a:gridCol>
              </a:tblGrid>
              <a:tr h="321996">
                <a:tc>
                  <a:txBody>
                    <a:bodyPr/>
                    <a:lstStyle/>
                    <a:p>
                      <a:pPr marL="0" marR="0" algn="ctr">
                        <a:lnSpc>
                          <a:spcPct val="115000"/>
                        </a:lnSpc>
                        <a:spcAft>
                          <a:spcPts val="800"/>
                        </a:spcAft>
                        <a:buNone/>
                      </a:pPr>
                      <a:r>
                        <a:rPr lang="en-US" sz="1000" kern="0">
                          <a:effectLst/>
                          <a:latin typeface="Arial" panose="020B0604020202020204" pitchFamily="34" charset="0"/>
                          <a:cs typeface="Arial" panose="020B0604020202020204" pitchFamily="34" charset="0"/>
                        </a:rPr>
                        <a:t>Capability</a:t>
                      </a:r>
                      <a:endParaRPr lang="en-US" sz="1000" kern="10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tx1"/>
                    </a:solidFill>
                  </a:tcPr>
                </a:tc>
                <a:tc>
                  <a:txBody>
                    <a:bodyPr/>
                    <a:lstStyle/>
                    <a:p>
                      <a:pPr marL="0" marR="0" algn="ctr">
                        <a:lnSpc>
                          <a:spcPct val="115000"/>
                        </a:lnSpc>
                        <a:spcAft>
                          <a:spcPts val="800"/>
                        </a:spcAft>
                        <a:buNone/>
                      </a:pPr>
                      <a:r>
                        <a:rPr lang="en-US" sz="1000" kern="0" dirty="0">
                          <a:effectLst/>
                          <a:latin typeface="Arial" panose="020B0604020202020204" pitchFamily="34" charset="0"/>
                          <a:cs typeface="Arial" panose="020B0604020202020204" pitchFamily="34" charset="0"/>
                        </a:rPr>
                        <a:t>Maritime Impact</a:t>
                      </a:r>
                      <a:endParaRPr lang="en-US" sz="10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tx1"/>
                    </a:solidFill>
                  </a:tcPr>
                </a:tc>
                <a:extLst>
                  <a:ext uri="{0D108BD9-81ED-4DB2-BD59-A6C34878D82A}">
                    <a16:rowId xmlns:a16="http://schemas.microsoft.com/office/drawing/2014/main" val="2467566620"/>
                  </a:ext>
                </a:extLst>
              </a:tr>
              <a:tr h="529714">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Quantum-Resistant Cryptography (CNSA 2.0)</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Uses ML-KEM and AES-256 GCM to secure AIS, GPS, VSAT, and SCADA systems against classical &amp; quantum attacks</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3223697912"/>
                  </a:ext>
                </a:extLst>
              </a:tr>
              <a:tr h="344046">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AI-Driven Threat Detection</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Learns from threat signals to identify threats in real time</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3291585206"/>
                  </a:ext>
                </a:extLst>
              </a:tr>
              <a:tr h="427863">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Autonomous Key Management</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Eliminates PKI, certificate renewals, and human error with self-rekeying and zeroization</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3651838123"/>
                  </a:ext>
                </a:extLst>
              </a:tr>
              <a:tr h="407145">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Red/Black Isolation &amp; Quantum Entropy</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Hardware-enforced segmentation + Quantum Random Noise Generation for provably random, one-time keys</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2091117680"/>
                  </a:ext>
                </a:extLst>
              </a:tr>
              <a:tr h="342845">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Plug-and-Play Integration</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Drop-in retrofit for existing bridge, port, and logistics networks—no refit downtime</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1904078281"/>
                  </a:ext>
                </a:extLst>
              </a:tr>
              <a:tr h="457200">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Low-SWaP Efficiency</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a:txBody>
                    <a:bodyPr/>
                    <a:lstStyle/>
                    <a:p>
                      <a:pPr marL="45720" marR="0">
                        <a:lnSpc>
                          <a:spcPct val="115000"/>
                        </a:lnSpc>
                        <a:spcAft>
                          <a:spcPts val="800"/>
                        </a:spcAft>
                        <a:buNone/>
                      </a:pPr>
                      <a:r>
                        <a:rPr lang="en-US" sz="1000" kern="0" dirty="0">
                          <a:solidFill>
                            <a:schemeClr val="tx1">
                              <a:lumMod val="65000"/>
                              <a:lumOff val="35000"/>
                            </a:schemeClr>
                          </a:solidFill>
                          <a:effectLst/>
                          <a:latin typeface="Arial" panose="020B0604020202020204" pitchFamily="34" charset="0"/>
                          <a:cs typeface="Arial" panose="020B0604020202020204" pitchFamily="34" charset="0"/>
                        </a:rPr>
                        <a:t>Operates on &lt;8W power with sub-millisecond latency—ideal for vessels, terminals, and remote links</a:t>
                      </a: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2494863095"/>
                  </a:ext>
                </a:extLst>
              </a:tr>
            </a:tbl>
          </a:graphicData>
        </a:graphic>
      </p:graphicFrame>
    </p:spTree>
    <p:extLst>
      <p:ext uri="{BB962C8B-B14F-4D97-AF65-F5344CB8AC3E}">
        <p14:creationId xmlns:p14="http://schemas.microsoft.com/office/powerpoint/2010/main" val="345100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DBD8-2C91-E521-897F-4885D87A10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A1CED18-99FE-B311-824B-023AA8B14C61}"/>
              </a:ext>
            </a:extLst>
          </p:cNvPr>
          <p:cNvSpPr txBox="1"/>
          <p:nvPr/>
        </p:nvSpPr>
        <p:spPr>
          <a:xfrm>
            <a:off x="215029" y="1396107"/>
            <a:ext cx="7114985" cy="358240"/>
          </a:xfrm>
          <a:prstGeom prst="rect">
            <a:avLst/>
          </a:prstGeom>
          <a:noFill/>
        </p:spPr>
        <p:txBody>
          <a:bodyPr wrap="square">
            <a:spAutoFit/>
          </a:bodyPr>
          <a:lstStyle/>
          <a:p>
            <a:pPr marL="81280">
              <a:lnSpc>
                <a:spcPct val="96000"/>
              </a:lnSpc>
              <a:spcBef>
                <a:spcPts val="1905"/>
              </a:spcBef>
            </a:pPr>
            <a:r>
              <a:rPr lang="en-US" dirty="0">
                <a:solidFill>
                  <a:srgbClr val="63588D"/>
                </a:solidFill>
                <a:latin typeface="Arial" panose="020B0604020202020204" pitchFamily="34" charset="0"/>
              </a:rPr>
              <a:t>Strategic Imperatives for Maritime Leaders</a:t>
            </a:r>
          </a:p>
        </p:txBody>
      </p:sp>
      <p:sp>
        <p:nvSpPr>
          <p:cNvPr id="8" name="TextBox 7">
            <a:extLst>
              <a:ext uri="{FF2B5EF4-FFF2-40B4-BE49-F238E27FC236}">
                <a16:creationId xmlns:a16="http://schemas.microsoft.com/office/drawing/2014/main" id="{67B70BB0-2CB6-A3A5-F52A-059E01B6D49E}"/>
              </a:ext>
            </a:extLst>
          </p:cNvPr>
          <p:cNvSpPr txBox="1"/>
          <p:nvPr/>
        </p:nvSpPr>
        <p:spPr>
          <a:xfrm>
            <a:off x="339341" y="1771376"/>
            <a:ext cx="7033008" cy="2332946"/>
          </a:xfrm>
          <a:prstGeom prst="rect">
            <a:avLst/>
          </a:prstGeom>
          <a:noFill/>
        </p:spPr>
        <p:txBody>
          <a:bodyPr wrap="square">
            <a:spAutoFit/>
          </a:bodyPr>
          <a:lstStyle/>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Acknowledge the Dual Threat:  Cybercriminals are already inside maritime networks; quantum adversaries are next.</a:t>
            </a:r>
          </a:p>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Conduct a Cryptographic Inventory: Identify all systems relying on RSA, ECC, or PKI-based encryption.</a:t>
            </a:r>
          </a:p>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Adopt a Zero-Trust Posture:  Assume breach, segment IT/OT systems, and authenticate every session.</a:t>
            </a:r>
          </a:p>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Deploy Isidore Quantum®:  Start with bridge systems, port command centers, and satellite gateways.</a:t>
            </a:r>
          </a:p>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Lead, Don’t Follow:  Early adoption demonstrates compliance leadership, reduces insurance risk, and protects global trade lanes.</a:t>
            </a:r>
          </a:p>
          <a:p>
            <a:pPr marR="73025">
              <a:lnSpc>
                <a:spcPct val="96000"/>
              </a:lnSpc>
              <a:spcBef>
                <a:spcPts val="600"/>
              </a:spcBef>
              <a:buClr>
                <a:schemeClr val="tx1">
                  <a:lumMod val="65000"/>
                  <a:lumOff val="35000"/>
                </a:schemeClr>
              </a:buClr>
              <a:buSzPct val="100000"/>
            </a:pPr>
            <a:endParaRPr lang="en-US" sz="600" dirty="0">
              <a:solidFill>
                <a:schemeClr val="tx1">
                  <a:lumMod val="65000"/>
                  <a:lumOff val="35000"/>
                </a:schemeClr>
              </a:solidFill>
              <a:latin typeface="Arial" panose="020B0604020202020204" pitchFamily="34" charset="0"/>
            </a:endParaRPr>
          </a:p>
          <a:p>
            <a:pPr marR="73025">
              <a:lnSpc>
                <a:spcPct val="96000"/>
              </a:lnSpc>
              <a:spcBef>
                <a:spcPts val="600"/>
              </a:spcBef>
              <a:buClr>
                <a:schemeClr val="tx1">
                  <a:lumMod val="65000"/>
                  <a:lumOff val="35000"/>
                </a:schemeClr>
              </a:buClr>
              <a:buSzPct val="100000"/>
            </a:pPr>
            <a:r>
              <a:rPr lang="en-US" sz="1000" b="1" dirty="0">
                <a:solidFill>
                  <a:schemeClr val="tx1">
                    <a:lumMod val="65000"/>
                    <a:lumOff val="35000"/>
                  </a:schemeClr>
                </a:solidFill>
                <a:latin typeface="Arial" panose="020B0604020202020204" pitchFamily="34" charset="0"/>
              </a:rPr>
              <a:t>The Takeaway</a:t>
            </a:r>
          </a:p>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Isidore Quantum® is the first and only drop-in, AI-powered, quantum-safe platform that unifies cybersecurity and post-quantum defense across the entire maritime ecosystem—from port to propeller to orbit.</a:t>
            </a:r>
          </a:p>
          <a:p>
            <a:pPr marL="228600" marR="73025" indent="-228600">
              <a:lnSpc>
                <a:spcPct val="96000"/>
              </a:lnSpc>
              <a:spcBef>
                <a:spcPts val="600"/>
              </a:spcBef>
              <a:buClr>
                <a:schemeClr val="tx1">
                  <a:lumMod val="65000"/>
                  <a:lumOff val="35000"/>
                </a:schemeClr>
              </a:buClr>
              <a:buSzPct val="100000"/>
              <a:buFont typeface="+mj-lt"/>
              <a:buAutoNum type="arabicPeriod"/>
            </a:pPr>
            <a:r>
              <a:rPr lang="en-US" sz="1000" dirty="0">
                <a:solidFill>
                  <a:schemeClr val="tx1">
                    <a:lumMod val="65000"/>
                    <a:lumOff val="35000"/>
                  </a:schemeClr>
                </a:solidFill>
                <a:latin typeface="Arial" panose="020B0604020202020204" pitchFamily="34" charset="0"/>
              </a:rPr>
              <a:t>Secure your fleet. Protect your trade. Build for the quantum era—now.</a:t>
            </a:r>
          </a:p>
        </p:txBody>
      </p:sp>
      <p:sp>
        <p:nvSpPr>
          <p:cNvPr id="32" name="TextBox 31">
            <a:extLst>
              <a:ext uri="{FF2B5EF4-FFF2-40B4-BE49-F238E27FC236}">
                <a16:creationId xmlns:a16="http://schemas.microsoft.com/office/drawing/2014/main" id="{01ECC1F0-FFC7-1A54-2266-A712711DA5EE}"/>
              </a:ext>
            </a:extLst>
          </p:cNvPr>
          <p:cNvSpPr txBox="1"/>
          <p:nvPr/>
        </p:nvSpPr>
        <p:spPr>
          <a:xfrm>
            <a:off x="170952" y="306411"/>
            <a:ext cx="7464287" cy="1015663"/>
          </a:xfrm>
          <a:prstGeom prst="rect">
            <a:avLst/>
          </a:prstGeom>
          <a:solidFill>
            <a:schemeClr val="bg1">
              <a:lumMod val="95000"/>
            </a:schemeClr>
          </a:solidFill>
        </p:spPr>
        <p:txBody>
          <a:bodyPr wrap="square">
            <a:spAutoFit/>
          </a:bodyPr>
          <a:lstStyle/>
          <a:p>
            <a:pPr algn="just">
              <a:buNone/>
            </a:pPr>
            <a:r>
              <a:rPr lang="en-US" sz="1000" b="1" dirty="0">
                <a:solidFill>
                  <a:schemeClr val="tx1">
                    <a:lumMod val="65000"/>
                    <a:lumOff val="35000"/>
                  </a:schemeClr>
                </a:solidFill>
                <a:latin typeface="Arial" panose="020B0604020202020204" pitchFamily="34" charset="0"/>
                <a:cs typeface="Arial" panose="020B0604020202020204" pitchFamily="34" charset="0"/>
              </a:rPr>
              <a:t>Relying on AES-256 alone creates a dangerous illusion of safety. The cipher itself remains strong, but the scaffolding around it is already crumbling. Quantum algorithms will tear through key exchanges, side-channel attacks will siphon secrets in real time, and AI-driven exploits will adapt faster than any patch. Defenders who cling to “AES-256 is enough” risk guarding an empty vault while intruders walk through unseen doors. The era ahead demands more than brute-force resistance; it demands architectures built for resilience against quantum speed, physical leakage, and machine-intelligent adversaries.</a:t>
            </a:r>
          </a:p>
        </p:txBody>
      </p:sp>
      <p:sp>
        <p:nvSpPr>
          <p:cNvPr id="33" name="TextBox 32">
            <a:extLst>
              <a:ext uri="{FF2B5EF4-FFF2-40B4-BE49-F238E27FC236}">
                <a16:creationId xmlns:a16="http://schemas.microsoft.com/office/drawing/2014/main" id="{D6CB4C83-48FD-501F-3824-14F81F6E4A24}"/>
              </a:ext>
            </a:extLst>
          </p:cNvPr>
          <p:cNvSpPr txBox="1"/>
          <p:nvPr/>
        </p:nvSpPr>
        <p:spPr>
          <a:xfrm>
            <a:off x="215029" y="4136171"/>
            <a:ext cx="7114985" cy="358240"/>
          </a:xfrm>
          <a:prstGeom prst="rect">
            <a:avLst/>
          </a:prstGeom>
          <a:noFill/>
        </p:spPr>
        <p:txBody>
          <a:bodyPr wrap="square">
            <a:spAutoFit/>
          </a:bodyPr>
          <a:lstStyle/>
          <a:p>
            <a:pPr marL="81280">
              <a:lnSpc>
                <a:spcPct val="96000"/>
              </a:lnSpc>
              <a:spcBef>
                <a:spcPts val="1905"/>
              </a:spcBef>
            </a:pPr>
            <a:r>
              <a:rPr lang="en-US" dirty="0">
                <a:solidFill>
                  <a:srgbClr val="63588D"/>
                </a:solidFill>
                <a:latin typeface="Arial" panose="020B0604020202020204" pitchFamily="34" charset="0"/>
              </a:rPr>
              <a:t>Variants and Specifications:</a:t>
            </a:r>
          </a:p>
        </p:txBody>
      </p:sp>
      <p:sp>
        <p:nvSpPr>
          <p:cNvPr id="35" name="TextBox 34">
            <a:extLst>
              <a:ext uri="{FF2B5EF4-FFF2-40B4-BE49-F238E27FC236}">
                <a16:creationId xmlns:a16="http://schemas.microsoft.com/office/drawing/2014/main" id="{B5407D57-6696-224E-DF5B-C98E7E19DDB9}"/>
              </a:ext>
            </a:extLst>
          </p:cNvPr>
          <p:cNvSpPr txBox="1"/>
          <p:nvPr/>
        </p:nvSpPr>
        <p:spPr>
          <a:xfrm>
            <a:off x="339341" y="9807678"/>
            <a:ext cx="7289623" cy="210507"/>
          </a:xfrm>
          <a:prstGeom prst="rect">
            <a:avLst/>
          </a:prstGeom>
          <a:noFill/>
        </p:spPr>
        <p:txBody>
          <a:bodyPr wrap="square">
            <a:spAutoFit/>
          </a:bodyPr>
          <a:lstStyle/>
          <a:p>
            <a:pPr marR="73025">
              <a:lnSpc>
                <a:spcPct val="96000"/>
              </a:lnSpc>
              <a:spcBef>
                <a:spcPts val="1000"/>
              </a:spcBef>
            </a:pPr>
            <a:r>
              <a:rPr lang="en-US" sz="800" dirty="0">
                <a:solidFill>
                  <a:schemeClr val="tx1">
                    <a:lumMod val="65000"/>
                    <a:lumOff val="35000"/>
                  </a:schemeClr>
                </a:solidFill>
                <a:latin typeface="Arial" panose="020B0604020202020204" pitchFamily="34" charset="0"/>
              </a:rPr>
              <a:t>Isidore Quantum® White Paper:  Maritime				                          			       Forward Edge-AI, Inc.    2</a:t>
            </a:r>
          </a:p>
        </p:txBody>
      </p:sp>
      <p:grpSp>
        <p:nvGrpSpPr>
          <p:cNvPr id="2" name="Group 1">
            <a:extLst>
              <a:ext uri="{FF2B5EF4-FFF2-40B4-BE49-F238E27FC236}">
                <a16:creationId xmlns:a16="http://schemas.microsoft.com/office/drawing/2014/main" id="{07930382-B313-CFAF-2C01-13C086B1B1D6}"/>
              </a:ext>
            </a:extLst>
          </p:cNvPr>
          <p:cNvGrpSpPr/>
          <p:nvPr/>
        </p:nvGrpSpPr>
        <p:grpSpPr>
          <a:xfrm>
            <a:off x="275736" y="4418883"/>
            <a:ext cx="7199391" cy="1310370"/>
            <a:chOff x="275736" y="4925383"/>
            <a:chExt cx="7199391" cy="1310370"/>
          </a:xfrm>
        </p:grpSpPr>
        <p:grpSp>
          <p:nvGrpSpPr>
            <p:cNvPr id="3" name="Group 2">
              <a:extLst>
                <a:ext uri="{FF2B5EF4-FFF2-40B4-BE49-F238E27FC236}">
                  <a16:creationId xmlns:a16="http://schemas.microsoft.com/office/drawing/2014/main" id="{ACAB9A83-FA85-FB41-FF89-B9A6738FB6F5}"/>
                </a:ext>
              </a:extLst>
            </p:cNvPr>
            <p:cNvGrpSpPr/>
            <p:nvPr/>
          </p:nvGrpSpPr>
          <p:grpSpPr>
            <a:xfrm>
              <a:off x="275736" y="5400859"/>
              <a:ext cx="1108594" cy="796145"/>
              <a:chOff x="275736" y="5400859"/>
              <a:chExt cx="1108594" cy="796145"/>
            </a:xfrm>
          </p:grpSpPr>
          <p:pic>
            <p:nvPicPr>
              <p:cNvPr id="40" name="Picture 39">
                <a:extLst>
                  <a:ext uri="{FF2B5EF4-FFF2-40B4-BE49-F238E27FC236}">
                    <a16:creationId xmlns:a16="http://schemas.microsoft.com/office/drawing/2014/main" id="{79E5E671-213C-ADF6-072C-C9669A0B686E}"/>
                  </a:ext>
                </a:extLst>
              </p:cNvPr>
              <p:cNvPicPr>
                <a:picLocks noChangeAspect="1"/>
              </p:cNvPicPr>
              <p:nvPr/>
            </p:nvPicPr>
            <p:blipFill>
              <a:blip r:embed="rId2"/>
              <a:stretch>
                <a:fillRect/>
              </a:stretch>
            </p:blipFill>
            <p:spPr>
              <a:xfrm>
                <a:off x="570541" y="5400859"/>
                <a:ext cx="518984" cy="518984"/>
              </a:xfrm>
              <a:prstGeom prst="rect">
                <a:avLst/>
              </a:prstGeom>
            </p:spPr>
          </p:pic>
          <p:sp>
            <p:nvSpPr>
              <p:cNvPr id="41" name="Content Placeholder 1">
                <a:extLst>
                  <a:ext uri="{FF2B5EF4-FFF2-40B4-BE49-F238E27FC236}">
                    <a16:creationId xmlns:a16="http://schemas.microsoft.com/office/drawing/2014/main" id="{E7BF6A4C-63A8-6229-DC04-FB2BA44B40C0}"/>
                  </a:ext>
                </a:extLst>
              </p:cNvPr>
              <p:cNvSpPr txBox="1">
                <a:spLocks/>
              </p:cNvSpPr>
              <p:nvPr/>
            </p:nvSpPr>
            <p:spPr>
              <a:xfrm>
                <a:off x="275736" y="5953237"/>
                <a:ext cx="1108594" cy="243767"/>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pPr algn="ctr">
                  <a:lnSpc>
                    <a:spcPct val="96000"/>
                  </a:lnSpc>
                  <a:spcBef>
                    <a:spcPts val="600"/>
                  </a:spcBef>
                </a:pPr>
                <a:r>
                  <a:rPr lang="en-US" sz="1000" dirty="0">
                    <a:solidFill>
                      <a:schemeClr val="tx1">
                        <a:lumMod val="65000"/>
                        <a:lumOff val="35000"/>
                      </a:schemeClr>
                    </a:solidFill>
                    <a:latin typeface="Arial" panose="020B0604020202020204" pitchFamily="34" charset="0"/>
                  </a:rPr>
                  <a:t>Isidore-1: IoT/OT/SCADA</a:t>
                </a:r>
              </a:p>
            </p:txBody>
          </p:sp>
        </p:grpSp>
        <p:grpSp>
          <p:nvGrpSpPr>
            <p:cNvPr id="4" name="Group 3">
              <a:extLst>
                <a:ext uri="{FF2B5EF4-FFF2-40B4-BE49-F238E27FC236}">
                  <a16:creationId xmlns:a16="http://schemas.microsoft.com/office/drawing/2014/main" id="{6EA96F9A-9BCE-D3D9-06AC-013970658611}"/>
                </a:ext>
              </a:extLst>
            </p:cNvPr>
            <p:cNvGrpSpPr/>
            <p:nvPr/>
          </p:nvGrpSpPr>
          <p:grpSpPr>
            <a:xfrm>
              <a:off x="1508369" y="5075579"/>
              <a:ext cx="1256107" cy="1121425"/>
              <a:chOff x="1605052" y="5075579"/>
              <a:chExt cx="1256107" cy="1121425"/>
            </a:xfrm>
          </p:grpSpPr>
          <p:pic>
            <p:nvPicPr>
              <p:cNvPr id="38" name="Picture 37">
                <a:extLst>
                  <a:ext uri="{FF2B5EF4-FFF2-40B4-BE49-F238E27FC236}">
                    <a16:creationId xmlns:a16="http://schemas.microsoft.com/office/drawing/2014/main" id="{C853FC0A-6D06-C2D5-5756-4767FC4454E4}"/>
                  </a:ext>
                </a:extLst>
              </p:cNvPr>
              <p:cNvPicPr>
                <a:picLocks noChangeAspect="1"/>
              </p:cNvPicPr>
              <p:nvPr/>
            </p:nvPicPr>
            <p:blipFill>
              <a:blip r:embed="rId3"/>
              <a:stretch>
                <a:fillRect/>
              </a:stretch>
            </p:blipFill>
            <p:spPr>
              <a:xfrm>
                <a:off x="1712948" y="5075579"/>
                <a:ext cx="998098" cy="998098"/>
              </a:xfrm>
              <a:prstGeom prst="rect">
                <a:avLst/>
              </a:prstGeom>
            </p:spPr>
          </p:pic>
          <p:sp>
            <p:nvSpPr>
              <p:cNvPr id="39" name="Content Placeholder 1">
                <a:extLst>
                  <a:ext uri="{FF2B5EF4-FFF2-40B4-BE49-F238E27FC236}">
                    <a16:creationId xmlns:a16="http://schemas.microsoft.com/office/drawing/2014/main" id="{7A3C5453-BB35-A245-7911-5F9949A68A24}"/>
                  </a:ext>
                </a:extLst>
              </p:cNvPr>
              <p:cNvSpPr txBox="1">
                <a:spLocks/>
              </p:cNvSpPr>
              <p:nvPr/>
            </p:nvSpPr>
            <p:spPr>
              <a:xfrm>
                <a:off x="1605052" y="5953237"/>
                <a:ext cx="1256107" cy="243767"/>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pPr algn="ctr">
                  <a:lnSpc>
                    <a:spcPct val="96000"/>
                  </a:lnSpc>
                  <a:spcBef>
                    <a:spcPts val="0"/>
                  </a:spcBef>
                </a:pPr>
                <a:r>
                  <a:rPr lang="en-US" sz="1000" dirty="0">
                    <a:solidFill>
                      <a:schemeClr val="tx1">
                        <a:lumMod val="65000"/>
                        <a:lumOff val="35000"/>
                      </a:schemeClr>
                    </a:solidFill>
                    <a:latin typeface="Arial" panose="020B0604020202020204" pitchFamily="34" charset="0"/>
                  </a:rPr>
                  <a:t>Isidore 50MB/s – </a:t>
                </a:r>
              </a:p>
              <a:p>
                <a:pPr algn="ctr">
                  <a:lnSpc>
                    <a:spcPct val="96000"/>
                  </a:lnSpc>
                  <a:spcBef>
                    <a:spcPts val="0"/>
                  </a:spcBef>
                </a:pPr>
                <a:r>
                  <a:rPr lang="en-US" sz="1000" dirty="0">
                    <a:solidFill>
                      <a:schemeClr val="tx1">
                        <a:lumMod val="65000"/>
                        <a:lumOff val="35000"/>
                      </a:schemeClr>
                    </a:solidFill>
                    <a:latin typeface="Arial" panose="020B0604020202020204" pitchFamily="34" charset="0"/>
                  </a:rPr>
                  <a:t>2 GB/s</a:t>
                </a:r>
              </a:p>
            </p:txBody>
          </p:sp>
        </p:grpSp>
        <p:grpSp>
          <p:nvGrpSpPr>
            <p:cNvPr id="6" name="Group 5">
              <a:extLst>
                <a:ext uri="{FF2B5EF4-FFF2-40B4-BE49-F238E27FC236}">
                  <a16:creationId xmlns:a16="http://schemas.microsoft.com/office/drawing/2014/main" id="{A854BD5C-65F4-9A87-5AB5-07C56C588700}"/>
                </a:ext>
              </a:extLst>
            </p:cNvPr>
            <p:cNvGrpSpPr/>
            <p:nvPr/>
          </p:nvGrpSpPr>
          <p:grpSpPr>
            <a:xfrm>
              <a:off x="2846298" y="5044940"/>
              <a:ext cx="1077189" cy="1190813"/>
              <a:chOff x="2848602" y="5044940"/>
              <a:chExt cx="1077189" cy="1190813"/>
            </a:xfrm>
          </p:grpSpPr>
          <p:pic>
            <p:nvPicPr>
              <p:cNvPr id="36" name="Picture 35">
                <a:extLst>
                  <a:ext uri="{FF2B5EF4-FFF2-40B4-BE49-F238E27FC236}">
                    <a16:creationId xmlns:a16="http://schemas.microsoft.com/office/drawing/2014/main" id="{81407EB4-913B-32B7-388D-F5857B336274}"/>
                  </a:ext>
                </a:extLst>
              </p:cNvPr>
              <p:cNvPicPr>
                <a:picLocks noChangeAspect="1"/>
              </p:cNvPicPr>
              <p:nvPr/>
            </p:nvPicPr>
            <p:blipFill>
              <a:blip r:embed="rId4"/>
              <a:stretch>
                <a:fillRect/>
              </a:stretch>
            </p:blipFill>
            <p:spPr>
              <a:xfrm>
                <a:off x="2863038" y="5044940"/>
                <a:ext cx="1048317" cy="1048317"/>
              </a:xfrm>
              <a:prstGeom prst="rect">
                <a:avLst/>
              </a:prstGeom>
            </p:spPr>
          </p:pic>
          <p:sp>
            <p:nvSpPr>
              <p:cNvPr id="37" name="Content Placeholder 1">
                <a:extLst>
                  <a:ext uri="{FF2B5EF4-FFF2-40B4-BE49-F238E27FC236}">
                    <a16:creationId xmlns:a16="http://schemas.microsoft.com/office/drawing/2014/main" id="{09525949-9C52-2F7F-2ADC-9C7158285A04}"/>
                  </a:ext>
                </a:extLst>
              </p:cNvPr>
              <p:cNvSpPr txBox="1">
                <a:spLocks/>
              </p:cNvSpPr>
              <p:nvPr/>
            </p:nvSpPr>
            <p:spPr>
              <a:xfrm>
                <a:off x="2848602" y="5953237"/>
                <a:ext cx="1077189" cy="282516"/>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pPr algn="ctr">
                  <a:lnSpc>
                    <a:spcPct val="96000"/>
                  </a:lnSpc>
                  <a:spcBef>
                    <a:spcPts val="600"/>
                  </a:spcBef>
                </a:pPr>
                <a:r>
                  <a:rPr lang="en-US" sz="1000" dirty="0">
                    <a:solidFill>
                      <a:schemeClr val="tx1">
                        <a:lumMod val="65000"/>
                        <a:lumOff val="35000"/>
                      </a:schemeClr>
                    </a:solidFill>
                    <a:latin typeface="Arial" panose="020B0604020202020204" pitchFamily="34" charset="0"/>
                  </a:rPr>
                  <a:t>One-Way-Data Diode</a:t>
                </a:r>
              </a:p>
            </p:txBody>
          </p:sp>
        </p:grpSp>
        <p:grpSp>
          <p:nvGrpSpPr>
            <p:cNvPr id="7" name="Group 6">
              <a:extLst>
                <a:ext uri="{FF2B5EF4-FFF2-40B4-BE49-F238E27FC236}">
                  <a16:creationId xmlns:a16="http://schemas.microsoft.com/office/drawing/2014/main" id="{6B9C7CB4-E4E9-E465-BF27-F66D92A97BEC}"/>
                </a:ext>
              </a:extLst>
            </p:cNvPr>
            <p:cNvGrpSpPr/>
            <p:nvPr/>
          </p:nvGrpSpPr>
          <p:grpSpPr>
            <a:xfrm>
              <a:off x="5464546" y="5142843"/>
              <a:ext cx="2010581" cy="923381"/>
              <a:chOff x="5464546" y="5142843"/>
              <a:chExt cx="2010581" cy="923381"/>
            </a:xfrm>
          </p:grpSpPr>
          <p:pic>
            <p:nvPicPr>
              <p:cNvPr id="14" name="Picture 13">
                <a:extLst>
                  <a:ext uri="{FF2B5EF4-FFF2-40B4-BE49-F238E27FC236}">
                    <a16:creationId xmlns:a16="http://schemas.microsoft.com/office/drawing/2014/main" id="{AB05187C-52D9-0F50-25CC-396CCFCF565F}"/>
                  </a:ext>
                </a:extLst>
              </p:cNvPr>
              <p:cNvPicPr>
                <a:picLocks noChangeAspect="1"/>
              </p:cNvPicPr>
              <p:nvPr/>
            </p:nvPicPr>
            <p:blipFill>
              <a:blip r:embed="rId5"/>
              <a:srcRect l="2771" t="20725" r="-2771" b="21245"/>
              <a:stretch>
                <a:fillRect/>
              </a:stretch>
            </p:blipFill>
            <p:spPr>
              <a:xfrm>
                <a:off x="5464546" y="5142843"/>
                <a:ext cx="2010581" cy="777842"/>
              </a:xfrm>
              <a:prstGeom prst="rect">
                <a:avLst/>
              </a:prstGeom>
            </p:spPr>
          </p:pic>
          <p:sp>
            <p:nvSpPr>
              <p:cNvPr id="16" name="Content Placeholder 1">
                <a:extLst>
                  <a:ext uri="{FF2B5EF4-FFF2-40B4-BE49-F238E27FC236}">
                    <a16:creationId xmlns:a16="http://schemas.microsoft.com/office/drawing/2014/main" id="{FC21BF3D-BD2D-AF62-1973-B10B3C30C75D}"/>
                  </a:ext>
                </a:extLst>
              </p:cNvPr>
              <p:cNvSpPr txBox="1">
                <a:spLocks/>
              </p:cNvSpPr>
              <p:nvPr/>
            </p:nvSpPr>
            <p:spPr>
              <a:xfrm>
                <a:off x="5560657" y="5953237"/>
                <a:ext cx="1614216" cy="112987"/>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pPr algn="ctr">
                  <a:lnSpc>
                    <a:spcPct val="96000"/>
                  </a:lnSpc>
                  <a:spcBef>
                    <a:spcPts val="600"/>
                  </a:spcBef>
                </a:pPr>
                <a:r>
                  <a:rPr lang="en-US" sz="1000" dirty="0">
                    <a:solidFill>
                      <a:schemeClr val="tx1">
                        <a:lumMod val="65000"/>
                        <a:lumOff val="35000"/>
                      </a:schemeClr>
                    </a:solidFill>
                    <a:latin typeface="Arial" panose="020B0604020202020204" pitchFamily="34" charset="0"/>
                  </a:rPr>
                  <a:t>Enterprise</a:t>
                </a:r>
              </a:p>
            </p:txBody>
          </p:sp>
        </p:grpSp>
        <p:grpSp>
          <p:nvGrpSpPr>
            <p:cNvPr id="11" name="Group 10">
              <a:extLst>
                <a:ext uri="{FF2B5EF4-FFF2-40B4-BE49-F238E27FC236}">
                  <a16:creationId xmlns:a16="http://schemas.microsoft.com/office/drawing/2014/main" id="{004FF66C-4CBE-F1FC-6291-8EB8CB3B6F66}"/>
                </a:ext>
              </a:extLst>
            </p:cNvPr>
            <p:cNvGrpSpPr/>
            <p:nvPr/>
          </p:nvGrpSpPr>
          <p:grpSpPr>
            <a:xfrm>
              <a:off x="4155422" y="4925383"/>
              <a:ext cx="1077189" cy="1310370"/>
              <a:chOff x="4146061" y="4925383"/>
              <a:chExt cx="1077189" cy="1310370"/>
            </a:xfrm>
          </p:grpSpPr>
          <p:pic>
            <p:nvPicPr>
              <p:cNvPr id="12" name="Picture 11">
                <a:extLst>
                  <a:ext uri="{FF2B5EF4-FFF2-40B4-BE49-F238E27FC236}">
                    <a16:creationId xmlns:a16="http://schemas.microsoft.com/office/drawing/2014/main" id="{87C9E5C2-F4AB-BE24-B5AA-70903D0895F6}"/>
                  </a:ext>
                </a:extLst>
              </p:cNvPr>
              <p:cNvPicPr>
                <a:picLocks noChangeAspect="1"/>
              </p:cNvPicPr>
              <p:nvPr/>
            </p:nvPicPr>
            <p:blipFill>
              <a:blip r:embed="rId6"/>
              <a:stretch>
                <a:fillRect/>
              </a:stretch>
            </p:blipFill>
            <p:spPr>
              <a:xfrm>
                <a:off x="4314885" y="4925383"/>
                <a:ext cx="739540" cy="1012736"/>
              </a:xfrm>
              <a:prstGeom prst="rect">
                <a:avLst/>
              </a:prstGeom>
            </p:spPr>
          </p:pic>
          <p:sp>
            <p:nvSpPr>
              <p:cNvPr id="13" name="Content Placeholder 1">
                <a:extLst>
                  <a:ext uri="{FF2B5EF4-FFF2-40B4-BE49-F238E27FC236}">
                    <a16:creationId xmlns:a16="http://schemas.microsoft.com/office/drawing/2014/main" id="{7E0BE36C-3A40-EB4D-9677-DDA01A3B704D}"/>
                  </a:ext>
                </a:extLst>
              </p:cNvPr>
              <p:cNvSpPr txBox="1">
                <a:spLocks/>
              </p:cNvSpPr>
              <p:nvPr/>
            </p:nvSpPr>
            <p:spPr>
              <a:xfrm>
                <a:off x="4146061" y="5953237"/>
                <a:ext cx="1077189" cy="282516"/>
              </a:xfrm>
              <a:prstGeom prst="rect">
                <a:avLst/>
              </a:prstGeom>
            </p:spPr>
            <p:txBody>
              <a:bodyPr/>
              <a:lstStyle>
                <a:lvl1pPr marL="0" indent="0" algn="l" defTabSz="777221" rtl="0" eaLnBrk="1" latinLnBrk="0" hangingPunct="1">
                  <a:spcBef>
                    <a:spcPts val="255"/>
                  </a:spcBef>
                  <a:spcAft>
                    <a:spcPts val="0"/>
                  </a:spcAft>
                  <a:buSzPct val="100000"/>
                  <a:buFontTx/>
                  <a:buNone/>
                  <a:defRPr sz="1190" b="0" i="0" kern="1200">
                    <a:solidFill>
                      <a:schemeClr val="accent2">
                        <a:lumMod val="75000"/>
                      </a:schemeClr>
                    </a:solidFill>
                    <a:latin typeface="Roboto Lt" pitchFamily="2" charset="0"/>
                    <a:ea typeface="Roboto Lt" pitchFamily="2" charset="0"/>
                    <a:cs typeface="Calibri" panose="020F0502020204030204" pitchFamily="34" charset="0"/>
                  </a:defRPr>
                </a:lvl1pPr>
                <a:lvl2pPr marL="0" indent="0" algn="l" defTabSz="777221" rtl="0" eaLnBrk="1" latinLnBrk="0" hangingPunct="1">
                  <a:spcBef>
                    <a:spcPts val="255"/>
                  </a:spcBef>
                  <a:spcAft>
                    <a:spcPts val="0"/>
                  </a:spcAft>
                  <a:buClr>
                    <a:schemeClr val="accent2"/>
                  </a:buClr>
                  <a:buSzPct val="100000"/>
                  <a:buFontTx/>
                  <a:buNone/>
                  <a:defRPr lang="en-US" sz="1020" b="0" i="0" kern="1200" cap="all" baseline="0" dirty="0" smtClean="0">
                    <a:solidFill>
                      <a:schemeClr val="accent2"/>
                    </a:solidFill>
                    <a:latin typeface="Roboto Lt" pitchFamily="2" charset="0"/>
                    <a:ea typeface="Roboto Lt" pitchFamily="2" charset="0"/>
                    <a:cs typeface="Calibri" panose="020F0502020204030204" pitchFamily="34" charset="0"/>
                  </a:defRPr>
                </a:lvl2pPr>
                <a:lvl3pPr marL="148431" indent="-141685" algn="l" defTabSz="777221" rtl="0" eaLnBrk="1" latinLnBrk="0" hangingPunct="1">
                  <a:spcBef>
                    <a:spcPts val="255"/>
                  </a:spcBef>
                  <a:spcAft>
                    <a:spcPts val="0"/>
                  </a:spcAft>
                  <a:buClr>
                    <a:schemeClr val="accent2">
                      <a:lumMod val="75000"/>
                    </a:schemeClr>
                  </a:buClr>
                  <a:buSzPct val="100000"/>
                  <a:buFont typeface="Arial" panose="020B0604020202020204" pitchFamily="34" charset="0"/>
                  <a:buChar char="•"/>
                  <a:tabLst/>
                  <a:defRPr lang="en-US" sz="1020" b="0" i="0" kern="1200" dirty="0" smtClean="0">
                    <a:solidFill>
                      <a:schemeClr val="tx2"/>
                    </a:solidFill>
                    <a:latin typeface="Roboto Lt" pitchFamily="2" charset="0"/>
                    <a:ea typeface="Roboto Lt" pitchFamily="2" charset="0"/>
                    <a:cs typeface="Calibri" panose="020F0502020204030204" pitchFamily="34" charset="0"/>
                  </a:defRPr>
                </a:lvl3pPr>
                <a:lvl4pPr marL="245586" indent="-141685" algn="l" defTabSz="777221" rtl="0" eaLnBrk="1" latinLnBrk="0" hangingPunct="1">
                  <a:spcBef>
                    <a:spcPts val="255"/>
                  </a:spcBef>
                  <a:spcAft>
                    <a:spcPts val="0"/>
                  </a:spcAft>
                  <a:buClr>
                    <a:schemeClr val="accent5"/>
                  </a:buClr>
                  <a:buSzPct val="100000"/>
                  <a:buFont typeface="Arial" panose="020B0604020202020204" pitchFamily="34" charset="0"/>
                  <a:buChar char="•"/>
                  <a:tabLst/>
                  <a:defRPr lang="en-US" sz="1020" b="0" i="0" kern="1200" baseline="0" dirty="0" smtClean="0">
                    <a:solidFill>
                      <a:schemeClr val="tx2"/>
                    </a:solidFill>
                    <a:latin typeface="Roboto Lt" pitchFamily="2" charset="0"/>
                    <a:ea typeface="Roboto Lt" pitchFamily="2" charset="0"/>
                    <a:cs typeface="Calibri" panose="020F0502020204030204" pitchFamily="34" charset="0"/>
                  </a:defRPr>
                </a:lvl4pPr>
                <a:lvl5pPr marL="296863" indent="-97155" algn="l" defTabSz="678719" rtl="0" eaLnBrk="1" latinLnBrk="0" hangingPunct="1">
                  <a:spcBef>
                    <a:spcPts val="255"/>
                  </a:spcBef>
                  <a:spcAft>
                    <a:spcPts val="0"/>
                  </a:spcAft>
                  <a:buClr>
                    <a:schemeClr val="accent5"/>
                  </a:buClr>
                  <a:buSzPct val="100000"/>
                  <a:buFont typeface="Arial" panose="020B0604020202020204" pitchFamily="34" charset="0"/>
                  <a:buChar char="•"/>
                  <a:tabLst/>
                  <a:defRPr lang="en-US" sz="935" b="0" i="0" kern="1200" baseline="0" dirty="0" smtClean="0">
                    <a:solidFill>
                      <a:schemeClr val="tx2"/>
                    </a:solidFill>
                    <a:latin typeface="Roboto Lt" pitchFamily="2" charset="0"/>
                    <a:ea typeface="Roboto Lt" pitchFamily="2" charset="0"/>
                    <a:cs typeface="Calibri" panose="020F0502020204030204" pitchFamily="34" charset="0"/>
                  </a:defRPr>
                </a:lvl5pPr>
                <a:lvl6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6pPr>
                <a:lvl7pPr marL="452869" indent="-149937" algn="l" defTabSz="777221" rtl="0" eaLnBrk="1" latinLnBrk="0" hangingPunct="1">
                  <a:spcBef>
                    <a:spcPts val="0"/>
                  </a:spcBef>
                  <a:spcAft>
                    <a:spcPts val="850"/>
                  </a:spcAft>
                  <a:buFont typeface="Verdana" panose="020B0604030504040204" pitchFamily="34" charset="0"/>
                  <a:buChar char="−"/>
                  <a:defRPr sz="1020" kern="1200">
                    <a:solidFill>
                      <a:schemeClr val="tx1"/>
                    </a:solidFill>
                    <a:latin typeface="+mn-lt"/>
                    <a:ea typeface="+mn-ea"/>
                    <a:cs typeface="+mn-cs"/>
                  </a:defRPr>
                </a:lvl7pPr>
                <a:lvl8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8pPr>
                <a:lvl9pPr marL="452869" indent="-149937" algn="l" defTabSz="777221" rtl="0" eaLnBrk="1" latinLnBrk="0" hangingPunct="1">
                  <a:spcBef>
                    <a:spcPts val="0"/>
                  </a:spcBef>
                  <a:spcAft>
                    <a:spcPts val="850"/>
                  </a:spcAft>
                  <a:buFont typeface="Verdana" panose="020B0604030504040204" pitchFamily="34" charset="0"/>
                  <a:buChar char="−"/>
                  <a:defRPr sz="1020" kern="1200" baseline="0">
                    <a:solidFill>
                      <a:schemeClr val="tx1"/>
                    </a:solidFill>
                    <a:latin typeface="+mn-lt"/>
                    <a:ea typeface="+mn-ea"/>
                    <a:cs typeface="+mn-cs"/>
                  </a:defRPr>
                </a:lvl9pPr>
              </a:lstStyle>
              <a:p>
                <a:pPr algn="ctr">
                  <a:lnSpc>
                    <a:spcPct val="96000"/>
                  </a:lnSpc>
                  <a:spcBef>
                    <a:spcPts val="600"/>
                  </a:spcBef>
                </a:pPr>
                <a:r>
                  <a:rPr lang="en-US" sz="1000" dirty="0">
                    <a:solidFill>
                      <a:schemeClr val="tx1">
                        <a:lumMod val="65000"/>
                        <a:lumOff val="35000"/>
                      </a:schemeClr>
                    </a:solidFill>
                    <a:latin typeface="Arial" panose="020B0604020202020204" pitchFamily="34" charset="0"/>
                  </a:rPr>
                  <a:t>CubeSat</a:t>
                </a:r>
              </a:p>
            </p:txBody>
          </p:sp>
        </p:grpSp>
      </p:grpSp>
      <p:graphicFrame>
        <p:nvGraphicFramePr>
          <p:cNvPr id="15" name="Table 14">
            <a:extLst>
              <a:ext uri="{FF2B5EF4-FFF2-40B4-BE49-F238E27FC236}">
                <a16:creationId xmlns:a16="http://schemas.microsoft.com/office/drawing/2014/main" id="{5790822B-157B-D40D-1A2D-88F05BFD436C}"/>
              </a:ext>
            </a:extLst>
          </p:cNvPr>
          <p:cNvGraphicFramePr>
            <a:graphicFrameLocks noGrp="1"/>
          </p:cNvGraphicFramePr>
          <p:nvPr>
            <p:extLst>
              <p:ext uri="{D42A27DB-BD31-4B8C-83A1-F6EECF244321}">
                <p14:modId xmlns:p14="http://schemas.microsoft.com/office/powerpoint/2010/main" val="3581750959"/>
              </p:ext>
            </p:extLst>
          </p:nvPr>
        </p:nvGraphicFramePr>
        <p:xfrm>
          <a:off x="275736" y="5868531"/>
          <a:ext cx="7180142" cy="2990431"/>
        </p:xfrm>
        <a:graphic>
          <a:graphicData uri="http://schemas.openxmlformats.org/drawingml/2006/table">
            <a:tbl>
              <a:tblPr firstRow="1" firstCol="1" bandRow="1">
                <a:tableStyleId>{5C22544A-7EE6-4342-B048-85BDC9FD1C3A}</a:tableStyleId>
              </a:tblPr>
              <a:tblGrid>
                <a:gridCol w="989184">
                  <a:extLst>
                    <a:ext uri="{9D8B030D-6E8A-4147-A177-3AD203B41FA5}">
                      <a16:colId xmlns:a16="http://schemas.microsoft.com/office/drawing/2014/main" val="3760471777"/>
                    </a:ext>
                  </a:extLst>
                </a:gridCol>
                <a:gridCol w="1075054">
                  <a:extLst>
                    <a:ext uri="{9D8B030D-6E8A-4147-A177-3AD203B41FA5}">
                      <a16:colId xmlns:a16="http://schemas.microsoft.com/office/drawing/2014/main" val="2889939282"/>
                    </a:ext>
                  </a:extLst>
                </a:gridCol>
                <a:gridCol w="1090563">
                  <a:extLst>
                    <a:ext uri="{9D8B030D-6E8A-4147-A177-3AD203B41FA5}">
                      <a16:colId xmlns:a16="http://schemas.microsoft.com/office/drawing/2014/main" val="3126002710"/>
                    </a:ext>
                  </a:extLst>
                </a:gridCol>
                <a:gridCol w="994215">
                  <a:extLst>
                    <a:ext uri="{9D8B030D-6E8A-4147-A177-3AD203B41FA5}">
                      <a16:colId xmlns:a16="http://schemas.microsoft.com/office/drawing/2014/main" val="4079765886"/>
                    </a:ext>
                  </a:extLst>
                </a:gridCol>
                <a:gridCol w="1144151">
                  <a:extLst>
                    <a:ext uri="{9D8B030D-6E8A-4147-A177-3AD203B41FA5}">
                      <a16:colId xmlns:a16="http://schemas.microsoft.com/office/drawing/2014/main" val="2072114419"/>
                    </a:ext>
                  </a:extLst>
                </a:gridCol>
                <a:gridCol w="921275">
                  <a:extLst>
                    <a:ext uri="{9D8B030D-6E8A-4147-A177-3AD203B41FA5}">
                      <a16:colId xmlns:a16="http://schemas.microsoft.com/office/drawing/2014/main" val="3972924005"/>
                    </a:ext>
                  </a:extLst>
                </a:gridCol>
                <a:gridCol w="965700">
                  <a:extLst>
                    <a:ext uri="{9D8B030D-6E8A-4147-A177-3AD203B41FA5}">
                      <a16:colId xmlns:a16="http://schemas.microsoft.com/office/drawing/2014/main" val="1212631301"/>
                    </a:ext>
                  </a:extLst>
                </a:gridCol>
              </a:tblGrid>
              <a:tr h="217551">
                <a:tc>
                  <a:txBody>
                    <a:bodyPr/>
                    <a:lstStyle/>
                    <a:p>
                      <a:pPr marL="0" marR="0" algn="ctr">
                        <a:lnSpc>
                          <a:spcPct val="115000"/>
                        </a:lnSpc>
                        <a:spcAft>
                          <a:spcPts val="800"/>
                        </a:spcAft>
                        <a:buNone/>
                      </a:pPr>
                      <a:endParaRPr lang="en-US" sz="8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noFill/>
                  </a:tcPr>
                </a:tc>
                <a:tc>
                  <a:txBody>
                    <a:bodyPr/>
                    <a:lstStyle/>
                    <a:p>
                      <a:pPr marL="0" marR="0" algn="ctr">
                        <a:lnSpc>
                          <a:spcPct val="115000"/>
                        </a:lnSpc>
                        <a:spcAft>
                          <a:spcPts val="800"/>
                        </a:spcAft>
                        <a:buNone/>
                      </a:pPr>
                      <a:r>
                        <a:rPr lang="en-US" sz="800" kern="0" dirty="0">
                          <a:effectLst/>
                          <a:latin typeface="Arial" panose="020B0604020202020204" pitchFamily="34" charset="0"/>
                          <a:cs typeface="Arial" panose="020B0604020202020204" pitchFamily="34" charset="0"/>
                        </a:rPr>
                        <a:t>50 Mb/s</a:t>
                      </a:r>
                      <a:endParaRPr lang="en-US" sz="8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tx1">
                        <a:lumMod val="85000"/>
                        <a:lumOff val="15000"/>
                      </a:schemeClr>
                    </a:solidFill>
                  </a:tcPr>
                </a:tc>
                <a:tc>
                  <a:txBody>
                    <a:bodyPr/>
                    <a:lstStyle/>
                    <a:p>
                      <a:pPr marL="0" marR="0" algn="ctr">
                        <a:lnSpc>
                          <a:spcPct val="115000"/>
                        </a:lnSpc>
                        <a:spcAft>
                          <a:spcPts val="800"/>
                        </a:spcAft>
                        <a:buNone/>
                      </a:pPr>
                      <a:r>
                        <a:rPr lang="en-US" sz="800" kern="0" dirty="0">
                          <a:effectLst/>
                          <a:latin typeface="Arial" panose="020B0604020202020204" pitchFamily="34" charset="0"/>
                          <a:cs typeface="Arial" panose="020B0604020202020204" pitchFamily="34" charset="0"/>
                        </a:rPr>
                        <a:t>480 Mb/s</a:t>
                      </a:r>
                      <a:endParaRPr lang="en-US" sz="8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tx1">
                        <a:lumMod val="85000"/>
                        <a:lumOff val="15000"/>
                      </a:schemeClr>
                    </a:solidFill>
                  </a:tcPr>
                </a:tc>
                <a:tc>
                  <a:txBody>
                    <a:bodyPr/>
                    <a:lstStyle/>
                    <a:p>
                      <a:pPr marL="0" marR="0" algn="ctr">
                        <a:lnSpc>
                          <a:spcPct val="115000"/>
                        </a:lnSpc>
                        <a:spcAft>
                          <a:spcPts val="800"/>
                        </a:spcAft>
                        <a:buNone/>
                      </a:pPr>
                      <a:r>
                        <a:rPr lang="en-US" sz="800" kern="100" dirty="0">
                          <a:effectLst/>
                          <a:latin typeface="Arial" panose="020B0604020202020204" pitchFamily="34" charset="0"/>
                          <a:ea typeface="Aptos" panose="020B0004020202020204" pitchFamily="34" charset="0"/>
                          <a:cs typeface="Arial" panose="020B0604020202020204" pitchFamily="34" charset="0"/>
                        </a:rPr>
                        <a:t>1 - 2 Gb/s</a:t>
                      </a:r>
                    </a:p>
                  </a:txBody>
                  <a:tcPr marL="9525" marR="9525" marT="9525" marB="9525" anchor="ctr">
                    <a:solidFill>
                      <a:schemeClr val="tx1">
                        <a:lumMod val="85000"/>
                        <a:lumOff val="15000"/>
                      </a:schemeClr>
                    </a:solidFill>
                  </a:tcPr>
                </a:tc>
                <a:tc>
                  <a:txBody>
                    <a:bodyPr/>
                    <a:lstStyle/>
                    <a:p>
                      <a:pPr marL="0" marR="0" algn="ctr" defTabSz="777240" rtl="0" eaLnBrk="1" latinLnBrk="0" hangingPunct="1">
                        <a:lnSpc>
                          <a:spcPct val="115000"/>
                        </a:lnSpc>
                        <a:spcAft>
                          <a:spcPts val="800"/>
                        </a:spcAft>
                        <a:buNone/>
                      </a:pPr>
                      <a:r>
                        <a:rPr lang="en-US" sz="800" b="1" kern="100" dirty="0">
                          <a:solidFill>
                            <a:schemeClr val="lt1"/>
                          </a:solidFill>
                          <a:effectLst/>
                          <a:latin typeface="Arial" panose="020B0604020202020204" pitchFamily="34" charset="0"/>
                          <a:ea typeface="Aptos" panose="020B0004020202020204" pitchFamily="34" charset="0"/>
                          <a:cs typeface="Arial" panose="020B0604020202020204" pitchFamily="34" charset="0"/>
                        </a:rPr>
                        <a:t>10 Gb/s</a:t>
                      </a:r>
                    </a:p>
                  </a:txBody>
                  <a:tcPr marL="9525" marR="9525" marT="9525" marB="9525" anchor="ctr">
                    <a:solidFill>
                      <a:schemeClr val="tx1">
                        <a:lumMod val="85000"/>
                        <a:lumOff val="15000"/>
                      </a:schemeClr>
                    </a:solidFill>
                  </a:tcPr>
                </a:tc>
                <a:tc>
                  <a:txBody>
                    <a:bodyPr/>
                    <a:lstStyle/>
                    <a:p>
                      <a:pPr marL="0" marR="0" algn="ctr" defTabSz="777240" rtl="0" eaLnBrk="1" latinLnBrk="0" hangingPunct="1">
                        <a:lnSpc>
                          <a:spcPct val="115000"/>
                        </a:lnSpc>
                        <a:spcAft>
                          <a:spcPts val="800"/>
                        </a:spcAft>
                        <a:buNone/>
                      </a:pPr>
                      <a:r>
                        <a:rPr lang="en-US" sz="800" b="1" kern="100" dirty="0">
                          <a:solidFill>
                            <a:schemeClr val="bg1"/>
                          </a:solidFill>
                          <a:effectLst/>
                          <a:latin typeface="Arial" panose="020B0604020202020204" pitchFamily="34" charset="0"/>
                          <a:cs typeface="Arial" panose="020B0604020202020204" pitchFamily="34" charset="0"/>
                        </a:rPr>
                        <a:t>68 Gb/s</a:t>
                      </a:r>
                    </a:p>
                  </a:txBody>
                  <a:tcPr marL="9525" marR="9525" marT="9525" marB="9525" anchor="ctr">
                    <a:solidFill>
                      <a:schemeClr val="tx1">
                        <a:lumMod val="85000"/>
                        <a:lumOff val="15000"/>
                      </a:schemeClr>
                    </a:solidFill>
                  </a:tcPr>
                </a:tc>
                <a:tc>
                  <a:txBody>
                    <a:bodyPr/>
                    <a:lstStyle/>
                    <a:p>
                      <a:pPr marL="0" marR="0" algn="ctr" defTabSz="777240" rtl="0" eaLnBrk="1" latinLnBrk="0" hangingPunct="1">
                        <a:lnSpc>
                          <a:spcPct val="115000"/>
                        </a:lnSpc>
                        <a:spcAft>
                          <a:spcPts val="800"/>
                        </a:spcAft>
                        <a:buNone/>
                      </a:pPr>
                      <a:r>
                        <a:rPr lang="en-US" sz="800" b="1" kern="100" dirty="0">
                          <a:solidFill>
                            <a:schemeClr val="lt1"/>
                          </a:solidFill>
                          <a:effectLst/>
                          <a:latin typeface="Arial" panose="020B0604020202020204" pitchFamily="34" charset="0"/>
                          <a:ea typeface="Aptos" panose="020B0004020202020204" pitchFamily="34" charset="0"/>
                          <a:cs typeface="Arial" panose="020B0604020202020204" pitchFamily="34" charset="0"/>
                        </a:rPr>
                        <a:t>1 Tb/s</a:t>
                      </a:r>
                    </a:p>
                  </a:txBody>
                  <a:tcPr marL="9525" marR="9525" marT="9525" marB="9525" anchor="ctr">
                    <a:solidFill>
                      <a:schemeClr val="tx1">
                        <a:lumMod val="85000"/>
                        <a:lumOff val="15000"/>
                      </a:schemeClr>
                    </a:solidFill>
                  </a:tcPr>
                </a:tc>
                <a:extLst>
                  <a:ext uri="{0D108BD9-81ED-4DB2-BD59-A6C34878D82A}">
                    <a16:rowId xmlns:a16="http://schemas.microsoft.com/office/drawing/2014/main" val="2793996158"/>
                  </a:ext>
                </a:extLst>
              </a:tr>
              <a:tr h="283326">
                <a:tc>
                  <a:txBody>
                    <a:bodyPr/>
                    <a:lstStyle/>
                    <a:p>
                      <a:pPr marL="64008" marR="0">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cs typeface="Arial" panose="020B0604020202020204" pitchFamily="34" charset="0"/>
                        </a:rPr>
                        <a:t>Size, Weight &amp; Power</a:t>
                      </a: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~140 x 89 x 39 mm (5.5 x 3.5 x 1.5 in); 450 g (16 oz); ~7 W</a:t>
                      </a:r>
                    </a:p>
                  </a:txBody>
                  <a:tcPr marL="9525" marR="9525" marT="9525" marB="9525" anchor="ctr">
                    <a:solidFill>
                      <a:schemeClr val="bg1">
                        <a:lumMod val="95000"/>
                      </a:schemeClr>
                    </a:solidFill>
                  </a:tcPr>
                </a:tc>
                <a:tc>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~140 x 89 x 39 mm (5.5 x 3.5 x 1.5 in); 450 g (16 oz); ~10 W</a:t>
                      </a:r>
                    </a:p>
                  </a:txBody>
                  <a:tcPr marL="9525" marR="9525" marT="9525" marB="9525" anchor="ctr">
                    <a:solidFill>
                      <a:schemeClr val="bg1">
                        <a:lumMod val="95000"/>
                      </a:schemeClr>
                    </a:solidFill>
                  </a:tcPr>
                </a:tc>
                <a:tc>
                  <a:txBody>
                    <a:bodyPr/>
                    <a:lstStyle/>
                    <a:p>
                      <a:pPr marL="0" marR="0">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~140 x 89 x 39 mm (5.5 x 3.5 x 1.5 in); 450 g (16 oz); ~12 W</a:t>
                      </a: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Available Q3 2026</a:t>
                      </a:r>
                    </a:p>
                  </a:txBody>
                  <a:tcPr marL="9525" marR="9525" marT="9525" marB="9525" anchor="ctr">
                    <a:solidFill>
                      <a:schemeClr val="bg1">
                        <a:lumMod val="95000"/>
                      </a:schemeClr>
                    </a:solidFill>
                  </a:tcPr>
                </a:tc>
                <a:tc>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Available Q3 2026</a:t>
                      </a:r>
                    </a:p>
                  </a:txBody>
                  <a:tcPr marL="9525" marR="9525" marT="9525" marB="9525" anchor="ctr">
                    <a:solidFill>
                      <a:schemeClr val="bg1">
                        <a:lumMod val="95000"/>
                      </a:schemeClr>
                    </a:solidFill>
                  </a:tcPr>
                </a:tc>
                <a:tc>
                  <a:txBody>
                    <a:bodyPr/>
                    <a:lstStyle/>
                    <a:p>
                      <a:pPr marL="0" marR="0" algn="l"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Available Q4 2026</a:t>
                      </a:r>
                    </a:p>
                  </a:txBody>
                  <a:tcPr marL="9525" marR="9525" marT="9525" marB="9525" anchor="ctr">
                    <a:solidFill>
                      <a:schemeClr val="bg1">
                        <a:lumMod val="95000"/>
                      </a:schemeClr>
                    </a:solidFill>
                  </a:tcPr>
                </a:tc>
                <a:extLst>
                  <a:ext uri="{0D108BD9-81ED-4DB2-BD59-A6C34878D82A}">
                    <a16:rowId xmlns:a16="http://schemas.microsoft.com/office/drawing/2014/main" val="227612928"/>
                  </a:ext>
                </a:extLst>
              </a:tr>
              <a:tr h="249486">
                <a:tc>
                  <a:txBody>
                    <a:bodyPr/>
                    <a:lstStyle/>
                    <a:p>
                      <a:pPr marL="64008" marR="0">
                        <a:lnSpc>
                          <a:spcPct val="115000"/>
                        </a:lnSpc>
                        <a:spcAft>
                          <a:spcPts val="800"/>
                        </a:spcAft>
                        <a:buNone/>
                      </a:pPr>
                      <a:r>
                        <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rPr>
                        <a:t>Environmental:</a:t>
                      </a:r>
                    </a:p>
                  </a:txBody>
                  <a:tcPr marL="9525" marR="9525" marT="9525" marB="9525" anchor="ctr">
                    <a:solidFill>
                      <a:schemeClr val="bg1"/>
                    </a:solidFill>
                  </a:tcPr>
                </a:tc>
                <a:tc gridSpan="6">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–40 °C to +85 °C; shock and vibration qualified</a:t>
                      </a:r>
                    </a:p>
                  </a:txBody>
                  <a:tcPr marL="9525" marR="9525" marT="9525" marB="9525" anchor="ctr">
                    <a:solidFill>
                      <a:schemeClr val="bg1"/>
                    </a:solidFill>
                  </a:tcPr>
                </a:tc>
                <a:tc hMerge="1">
                  <a:txBody>
                    <a:bodyPr/>
                    <a:lstStyle/>
                    <a:p>
                      <a:pPr marL="0" marR="0" lvl="0" indent="0" algn="l"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lvl="0" indent="0" algn="l"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lvl="0" indent="0" algn="l"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lumMod val="95000"/>
                      </a:schemeClr>
                    </a:solidFill>
                  </a:tcPr>
                </a:tc>
                <a:tc hMerge="1">
                  <a:txBody>
                    <a:bodyPr/>
                    <a:lstStyle/>
                    <a:p>
                      <a:endParaRPr lang="en-US"/>
                    </a:p>
                  </a:txBody>
                  <a:tcPr/>
                </a:tc>
                <a:tc hMerge="1">
                  <a:txBody>
                    <a:bodyPr/>
                    <a:lstStyle/>
                    <a:p>
                      <a:pPr marL="0" marR="0" algn="ctr" defTabSz="777240" rtl="0" eaLnBrk="1" latinLnBrk="0" hangingPunct="1">
                        <a:lnSpc>
                          <a:spcPct val="115000"/>
                        </a:lnSpc>
                        <a:spcAft>
                          <a:spcPts val="800"/>
                        </a:spcAft>
                        <a:buNone/>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1321567739"/>
                  </a:ext>
                </a:extLst>
              </a:tr>
              <a:tr h="287167">
                <a:tc>
                  <a:txBody>
                    <a:bodyPr/>
                    <a:lstStyle/>
                    <a:p>
                      <a:pPr marL="64008" marR="0">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cs typeface="Arial" panose="020B0604020202020204" pitchFamily="34" charset="0"/>
                        </a:rPr>
                        <a:t>Cryptography:</a:t>
                      </a: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gridSpan="6">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AES-256 GCM and ML-KEM</a:t>
                      </a:r>
                    </a:p>
                  </a:txBody>
                  <a:tcPr marL="9525" marR="9525" marT="9525" marB="9525" anchor="ctr">
                    <a:solidFill>
                      <a:schemeClr val="bg1">
                        <a:lumMod val="95000"/>
                      </a:schemeClr>
                    </a:solidFill>
                  </a:tcPr>
                </a:tc>
                <a:tc hMerge="1">
                  <a:txBody>
                    <a:bodyPr/>
                    <a:lstStyle/>
                    <a:p>
                      <a:pPr marL="0" marR="0">
                        <a:lnSpc>
                          <a:spcPct val="115000"/>
                        </a:lnSpc>
                        <a:spcAft>
                          <a:spcPts val="800"/>
                        </a:spcAft>
                        <a:buNone/>
                      </a:pP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nSpc>
                          <a:spcPct val="115000"/>
                        </a:lnSpc>
                        <a:spcAft>
                          <a:spcPts val="800"/>
                        </a:spcAft>
                        <a:buNone/>
                      </a:pP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nSpc>
                          <a:spcPct val="115000"/>
                        </a:lnSpc>
                        <a:spcAft>
                          <a:spcPts val="800"/>
                        </a:spcAft>
                        <a:buNone/>
                      </a:pPr>
                      <a:endParaRPr lang="en-US" sz="10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endParaRPr lang="en-US"/>
                    </a:p>
                  </a:txBody>
                  <a:tcPr/>
                </a:tc>
                <a:tc hMerge="1">
                  <a:txBody>
                    <a:bodyPr/>
                    <a:lstStyle/>
                    <a:p>
                      <a:pPr marL="0" marR="0" algn="ctr" defTabSz="777240" rtl="0" eaLnBrk="1" latinLnBrk="0" hangingPunct="1">
                        <a:lnSpc>
                          <a:spcPct val="115000"/>
                        </a:lnSpc>
                        <a:spcAft>
                          <a:spcPts val="800"/>
                        </a:spcAft>
                        <a:buNone/>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2295239029"/>
                  </a:ext>
                </a:extLst>
              </a:tr>
              <a:tr h="0">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rPr>
                        <a:t>Quantum Entropy:</a:t>
                      </a:r>
                    </a:p>
                  </a:txBody>
                  <a:tcPr marL="9525" marR="9525" marT="9525" marB="9525" anchor="ctr">
                    <a:solidFill>
                      <a:schemeClr val="bg1"/>
                    </a:solidFill>
                  </a:tcPr>
                </a:tc>
                <a:tc gridSpan="6">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Integrated Quantum Random Number Generator (QRNG) subsystem; validated per NIST SP 800-90 A/B/C and BSI AIS-31</a:t>
                      </a:r>
                    </a:p>
                  </a:txBody>
                  <a:tcPr marL="9525" marR="9525" marT="9525" marB="9525"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8295296"/>
                  </a:ext>
                </a:extLst>
              </a:tr>
              <a:tr h="272053">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cs typeface="Arial" panose="020B0604020202020204" pitchFamily="34" charset="0"/>
                        </a:rPr>
                        <a:t>Topologies:</a:t>
                      </a: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gridSpan="6">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Point-to-point, point-to-multipoint, mesh, and hub-and-spoke; supports wired, wireless, and hybrid topologies</a:t>
                      </a: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9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hMerge="1">
                  <a:txBody>
                    <a:bodyPr/>
                    <a:lstStyle/>
                    <a:p>
                      <a:pPr marL="0" marR="0" algn="ctr">
                        <a:lnSpc>
                          <a:spcPct val="115000"/>
                        </a:lnSpc>
                        <a:spcAft>
                          <a:spcPts val="800"/>
                        </a:spcAft>
                        <a:buNone/>
                      </a:pPr>
                      <a:endParaRPr lang="en-US" sz="9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hMerge="1">
                  <a:txBody>
                    <a:bodyPr/>
                    <a:lstStyle/>
                    <a:p>
                      <a:pPr marL="0" marR="0" algn="ctr">
                        <a:lnSpc>
                          <a:spcPct val="115000"/>
                        </a:lnSpc>
                        <a:spcAft>
                          <a:spcPts val="800"/>
                        </a:spcAft>
                        <a:buNone/>
                      </a:pPr>
                      <a:endParaRPr lang="en-US" sz="9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hMerge="1">
                  <a:txBody>
                    <a:bodyPr/>
                    <a:lstStyle/>
                    <a:p>
                      <a:endParaRPr lang="en-US"/>
                    </a:p>
                  </a:txBody>
                  <a:tcP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188237485"/>
                  </a:ext>
                </a:extLst>
              </a:tr>
              <a:tr h="272053">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cs typeface="Arial" panose="020B0604020202020204" pitchFamily="34" charset="0"/>
                        </a:rPr>
                        <a:t>Certifications and Compliance:</a:t>
                      </a: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solidFill>
                  </a:tcPr>
                </a:tc>
                <a:tc gridSpan="6">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NSA CNSA 2.0, FIPS 140-3 (Level 3), NIST SP 800-90 A/B/C, BSI AIS-31, ECCN 5A002 (License Exception ENC)</a:t>
                      </a:r>
                    </a:p>
                  </a:txBody>
                  <a:tcPr marL="9525" marR="9525" marT="9525" marB="9525" anchor="ctr">
                    <a:solidFill>
                      <a:schemeClr val="bg1"/>
                    </a:solidFill>
                  </a:tcP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tc>
                <a:tc hMerge="1">
                  <a:txBody>
                    <a:bodyPr/>
                    <a:lstStyle/>
                    <a:p>
                      <a:endParaRPr lang="en-US"/>
                    </a:p>
                  </a:txBody>
                  <a:tcPr/>
                </a:tc>
                <a:tc hMerge="1">
                  <a:txBody>
                    <a:bodyPr/>
                    <a:lstStyle/>
                    <a:p>
                      <a:pPr marL="0" marR="0" algn="ctr" defTabSz="777240" rtl="0" eaLnBrk="1" latinLnBrk="0" hangingPunct="1">
                        <a:lnSpc>
                          <a:spcPct val="115000"/>
                        </a:lnSpc>
                        <a:spcAft>
                          <a:spcPts val="800"/>
                        </a:spcAft>
                        <a:buNone/>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2681880444"/>
                  </a:ext>
                </a:extLst>
              </a:tr>
              <a:tr h="270852">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b="1" kern="0" dirty="0">
                          <a:solidFill>
                            <a:schemeClr val="tx1">
                              <a:lumMod val="65000"/>
                              <a:lumOff val="35000"/>
                            </a:schemeClr>
                          </a:solidFill>
                          <a:effectLst/>
                          <a:latin typeface="Arial" panose="020B0604020202020204" pitchFamily="34" charset="0"/>
                          <a:ea typeface="+mn-ea"/>
                          <a:cs typeface="Arial" panose="020B0604020202020204" pitchFamily="34" charset="0"/>
                        </a:rPr>
                        <a:t>Latency:</a:t>
                      </a:r>
                    </a:p>
                  </a:txBody>
                  <a:tcPr marL="9525" marR="9525" marT="9525" marB="9525" anchor="ctr">
                    <a:solidFill>
                      <a:schemeClr val="bg1">
                        <a:lumMod val="95000"/>
                      </a:schemeClr>
                    </a:solidFill>
                  </a:tcPr>
                </a:tc>
                <a:tc gridSpan="6">
                  <a:txBody>
                    <a:bodyPr/>
                    <a:lstStyle/>
                    <a:p>
                      <a:pPr marL="0" marR="0" algn="ctr" defTabSz="777240" rtl="0" eaLnBrk="1" latinLnBrk="0" hangingPunct="1">
                        <a:lnSpc>
                          <a:spcPct val="115000"/>
                        </a:lnSpc>
                        <a:spcAft>
                          <a:spcPts val="800"/>
                        </a:spcAft>
                        <a:buNone/>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&lt;90 µs (estimated)</a:t>
                      </a: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00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00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00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1955596826"/>
                  </a:ext>
                </a:extLst>
              </a:tr>
              <a:tr h="293828">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b="1" kern="0" dirty="0">
                          <a:solidFill>
                            <a:schemeClr val="tx1">
                              <a:lumMod val="65000"/>
                              <a:lumOff val="35000"/>
                            </a:schemeClr>
                          </a:solidFill>
                          <a:effectLst/>
                          <a:latin typeface="Arial" panose="020B0604020202020204" pitchFamily="34" charset="0"/>
                          <a:ea typeface="+mn-ea"/>
                          <a:cs typeface="Arial" panose="020B0604020202020204" pitchFamily="34" charset="0"/>
                        </a:rPr>
                        <a:t>Security Architecture</a:t>
                      </a:r>
                    </a:p>
                  </a:txBody>
                  <a:tcPr marL="9525" marR="9525" marT="9525" marB="9525" anchor="ctr">
                    <a:solidFill>
                      <a:schemeClr val="bg1"/>
                    </a:solidFill>
                  </a:tcPr>
                </a:tc>
                <a:tc gridSpan="6">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Hardware-enforced Red/Black separation with galvanic isolation; zero-trust, zero-touch operation; covert posture (no network announcements or responses to probes)</a:t>
                      </a:r>
                    </a:p>
                  </a:txBody>
                  <a:tcPr marL="9525" marR="9525" marT="9525" marB="9525" anchor="ctr">
                    <a:solidFill>
                      <a:schemeClr val="bg1"/>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highlight>
                          <a:srgbClr val="FFFF00"/>
                        </a:highligh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solidFill>
                      <a:schemeClr val="bg1">
                        <a:lumMod val="95000"/>
                      </a:schemeClr>
                    </a:solidFill>
                  </a:tcPr>
                </a:tc>
                <a:tc hMerge="1">
                  <a:txBody>
                    <a:bodyPr/>
                    <a:lstStyle/>
                    <a:p>
                      <a:endParaRPr lang="en-US"/>
                    </a:p>
                  </a:txBody>
                  <a:tcP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2649032515"/>
                  </a:ext>
                </a:extLst>
              </a:tr>
              <a:tr h="249382">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b="1" kern="0" dirty="0">
                          <a:solidFill>
                            <a:schemeClr val="tx1">
                              <a:lumMod val="65000"/>
                              <a:lumOff val="35000"/>
                            </a:schemeClr>
                          </a:solidFill>
                          <a:effectLst/>
                          <a:latin typeface="Arial" panose="020B0604020202020204" pitchFamily="34" charset="0"/>
                          <a:ea typeface="+mn-ea"/>
                          <a:cs typeface="Arial" panose="020B0604020202020204" pitchFamily="34" charset="0"/>
                        </a:rPr>
                        <a:t>AI / Autonomy</a:t>
                      </a:r>
                    </a:p>
                  </a:txBody>
                  <a:tcPr marL="9525" marR="9525" marT="9525" marB="9525" anchor="ctr">
                    <a:solidFill>
                      <a:schemeClr val="bg1">
                        <a:lumMod val="95000"/>
                      </a:schemeClr>
                    </a:solidFill>
                  </a:tcPr>
                </a:tc>
                <a:tc gridSpan="6">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Embedded AI engine trained for real-time anomaly detection, and self-healing response</a:t>
                      </a:r>
                    </a:p>
                  </a:txBody>
                  <a:tcPr marL="9525" marR="9525" marT="9525" marB="9525" anchor="ctr">
                    <a:solidFill>
                      <a:schemeClr val="bg1">
                        <a:lumMod val="95000"/>
                      </a:schemeClr>
                    </a:solidFill>
                  </a:tcPr>
                </a:tc>
                <a:tc hMerge="1">
                  <a:txBody>
                    <a:bodyPr/>
                    <a:lstStyle/>
                    <a:p>
                      <a:endParaRPr lang="en-US"/>
                    </a:p>
                  </a:txBody>
                  <a:tcPr>
                    <a:solidFill>
                      <a:schemeClr val="bg1">
                        <a:lumMod val="95000"/>
                      </a:schemeClr>
                    </a:solidFill>
                  </a:tcPr>
                </a:tc>
                <a:tc hMerge="1">
                  <a:txBody>
                    <a:bodyPr/>
                    <a:lstStyle/>
                    <a:p>
                      <a:endParaRPr lang="en-US"/>
                    </a:p>
                  </a:txBody>
                  <a:tcPr>
                    <a:solidFill>
                      <a:schemeClr val="bg1">
                        <a:lumMod val="95000"/>
                      </a:schemeClr>
                    </a:solidFill>
                  </a:tcPr>
                </a:tc>
                <a:tc hMerge="1">
                  <a:txBody>
                    <a:bodyPr/>
                    <a:lstStyle/>
                    <a:p>
                      <a:endParaRPr lang="en-US"/>
                    </a:p>
                  </a:txBody>
                  <a:tcPr>
                    <a:solidFill>
                      <a:schemeClr val="bg1">
                        <a:lumMod val="95000"/>
                      </a:schemeClr>
                    </a:solidFill>
                  </a:tcPr>
                </a:tc>
                <a:tc hMerge="1">
                  <a:txBody>
                    <a:bodyPr/>
                    <a:lstStyle/>
                    <a:p>
                      <a:endParaRPr lang="en-US"/>
                    </a:p>
                  </a:txBody>
                  <a:tcP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lumMod val="95000"/>
                      </a:schemeClr>
                    </a:solidFill>
                  </a:tcPr>
                </a:tc>
                <a:extLst>
                  <a:ext uri="{0D108BD9-81ED-4DB2-BD59-A6C34878D82A}">
                    <a16:rowId xmlns:a16="http://schemas.microsoft.com/office/drawing/2014/main" val="1736885206"/>
                  </a:ext>
                </a:extLst>
              </a:tr>
              <a:tr h="256844">
                <a:tc>
                  <a:txBody>
                    <a:bodyPr/>
                    <a:lstStyle/>
                    <a:p>
                      <a:pPr marL="64008" marR="0" lvl="0" indent="0" algn="l" defTabSz="777240" rtl="0" eaLnBrk="1" fontAlgn="auto" latinLnBrk="0" hangingPunct="1">
                        <a:lnSpc>
                          <a:spcPct val="115000"/>
                        </a:lnSpc>
                        <a:spcBef>
                          <a:spcPts val="0"/>
                        </a:spcBef>
                        <a:spcAft>
                          <a:spcPts val="800"/>
                        </a:spcAft>
                        <a:buClrTx/>
                        <a:buSzTx/>
                        <a:buFontTx/>
                        <a:buNone/>
                        <a:tabLst/>
                        <a:defRPr/>
                      </a:pPr>
                      <a:r>
                        <a:rPr lang="en-US" sz="800" b="1" kern="0" dirty="0">
                          <a:solidFill>
                            <a:schemeClr val="tx1">
                              <a:lumMod val="65000"/>
                              <a:lumOff val="35000"/>
                            </a:schemeClr>
                          </a:solidFill>
                          <a:effectLst/>
                          <a:latin typeface="Arial" panose="020B0604020202020204" pitchFamily="34" charset="0"/>
                          <a:ea typeface="+mn-ea"/>
                          <a:cs typeface="Arial" panose="020B0604020202020204" pitchFamily="34" charset="0"/>
                        </a:rPr>
                        <a:t>Management System:</a:t>
                      </a:r>
                    </a:p>
                  </a:txBody>
                  <a:tcPr marL="9525" marR="9525" marT="9525" marB="9525" anchor="ctr">
                    <a:solidFill>
                      <a:schemeClr val="bg1"/>
                    </a:solidFill>
                  </a:tcPr>
                </a:tc>
                <a:tc gridSpan="6">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r>
                        <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rPr>
                        <a:t>Cassian™ for fleet orchestration, provisioning, telemetry, and policy governance across distributed deployments</a:t>
                      </a:r>
                    </a:p>
                  </a:txBody>
                  <a:tcPr marL="9525" marR="9525" marT="9525" marB="9525" anchor="ctr">
                    <a:solidFill>
                      <a:schemeClr val="bg1"/>
                    </a:solidFill>
                  </a:tcP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c hMerge="1">
                  <a:txBody>
                    <a:bodyPr/>
                    <a:lstStyle/>
                    <a:p>
                      <a:pPr marL="0" marR="0" algn="ctr">
                        <a:lnSpc>
                          <a:spcPct val="115000"/>
                        </a:lnSpc>
                        <a:spcAft>
                          <a:spcPts val="800"/>
                        </a:spcAft>
                        <a:buNone/>
                      </a:pPr>
                      <a:endParaRPr lang="en-US" sz="800" kern="100" dirty="0">
                        <a:solidFill>
                          <a:schemeClr val="tx1">
                            <a:lumMod val="65000"/>
                            <a:lumOff val="35000"/>
                          </a:schemeClr>
                        </a:solidFill>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c hMerge="1">
                  <a:txBody>
                    <a:bodyPr/>
                    <a:lstStyle/>
                    <a:p>
                      <a:endParaRPr lang="en-US"/>
                    </a:p>
                  </a:txBody>
                  <a:tcPr/>
                </a:tc>
                <a:tc hMerge="1">
                  <a:txBody>
                    <a:bodyPr/>
                    <a:lstStyle/>
                    <a:p>
                      <a:pPr marL="0" marR="0" lvl="0" indent="0" algn="ctr" defTabSz="777240" rtl="0" eaLnBrk="1" fontAlgn="auto" latinLnBrk="0" hangingPunct="1">
                        <a:lnSpc>
                          <a:spcPct val="115000"/>
                        </a:lnSpc>
                        <a:spcBef>
                          <a:spcPts val="0"/>
                        </a:spcBef>
                        <a:spcAft>
                          <a:spcPts val="800"/>
                        </a:spcAft>
                        <a:buClrTx/>
                        <a:buSzTx/>
                        <a:buFontTx/>
                        <a:buNone/>
                        <a:tabLst/>
                        <a:defRPr/>
                      </a:pPr>
                      <a:endParaRPr lang="en-US" sz="800" kern="0" dirty="0">
                        <a:solidFill>
                          <a:schemeClr val="tx1">
                            <a:lumMod val="65000"/>
                            <a:lumOff val="35000"/>
                          </a:schemeClr>
                        </a:solidFill>
                        <a:effectLst/>
                        <a:latin typeface="Arial" panose="020B0604020202020204" pitchFamily="34" charset="0"/>
                        <a:ea typeface="+mn-ea"/>
                        <a:cs typeface="Arial" panose="020B0604020202020204" pitchFamily="34" charset="0"/>
                      </a:endParaRPr>
                    </a:p>
                  </a:txBody>
                  <a:tcPr marL="9525" marR="9525" marT="9525" marB="9525" anchor="ctr">
                    <a:solidFill>
                      <a:schemeClr val="bg1"/>
                    </a:solidFill>
                  </a:tcPr>
                </a:tc>
                <a:extLst>
                  <a:ext uri="{0D108BD9-81ED-4DB2-BD59-A6C34878D82A}">
                    <a16:rowId xmlns:a16="http://schemas.microsoft.com/office/drawing/2014/main" val="2792577029"/>
                  </a:ext>
                </a:extLst>
              </a:tr>
            </a:tbl>
          </a:graphicData>
        </a:graphic>
      </p:graphicFrame>
      <p:sp>
        <p:nvSpPr>
          <p:cNvPr id="18" name="TextBox 17">
            <a:extLst>
              <a:ext uri="{FF2B5EF4-FFF2-40B4-BE49-F238E27FC236}">
                <a16:creationId xmlns:a16="http://schemas.microsoft.com/office/drawing/2014/main" id="{8DA6ED31-6327-77C9-565A-8542032BD2C5}"/>
              </a:ext>
            </a:extLst>
          </p:cNvPr>
          <p:cNvSpPr txBox="1"/>
          <p:nvPr/>
        </p:nvSpPr>
        <p:spPr>
          <a:xfrm>
            <a:off x="231340" y="9605070"/>
            <a:ext cx="7033008" cy="240066"/>
          </a:xfrm>
          <a:prstGeom prst="rect">
            <a:avLst/>
          </a:prstGeom>
          <a:noFill/>
        </p:spPr>
        <p:txBody>
          <a:bodyPr wrap="square">
            <a:spAutoFit/>
          </a:bodyPr>
          <a:lstStyle/>
          <a:p>
            <a:pPr marR="73025">
              <a:lnSpc>
                <a:spcPct val="96000"/>
              </a:lnSpc>
              <a:spcBef>
                <a:spcPts val="600"/>
              </a:spcBef>
              <a:buClr>
                <a:schemeClr val="tx1">
                  <a:lumMod val="65000"/>
                  <a:lumOff val="35000"/>
                </a:schemeClr>
              </a:buClr>
              <a:buSzPct val="120000"/>
            </a:pPr>
            <a:r>
              <a:rPr lang="en-US" sz="1000" b="1" dirty="0">
                <a:solidFill>
                  <a:schemeClr val="tx1">
                    <a:lumMod val="65000"/>
                    <a:lumOff val="35000"/>
                  </a:schemeClr>
                </a:solidFill>
                <a:latin typeface="Arial" panose="020B0604020202020204" pitchFamily="34" charset="0"/>
              </a:rPr>
              <a:t>Contact</a:t>
            </a:r>
            <a:r>
              <a:rPr lang="en-US" sz="1000" dirty="0">
                <a:solidFill>
                  <a:schemeClr val="tx1">
                    <a:lumMod val="65000"/>
                    <a:lumOff val="35000"/>
                  </a:schemeClr>
                </a:solidFill>
                <a:latin typeface="Arial" panose="020B0604020202020204" pitchFamily="34" charset="0"/>
              </a:rPr>
              <a:t>: </a:t>
            </a:r>
            <a:r>
              <a:rPr lang="en-US" sz="1000" dirty="0">
                <a:solidFill>
                  <a:schemeClr val="tx1">
                    <a:lumMod val="65000"/>
                    <a:lumOff val="35000"/>
                  </a:schemeClr>
                </a:solidFill>
                <a:latin typeface="Arial" panose="020B0604020202020204" pitchFamily="34" charset="0"/>
                <a:hlinkClick r:id="rId7"/>
              </a:rPr>
              <a:t>Brandon@Forwardedge.ai</a:t>
            </a:r>
            <a:r>
              <a:rPr lang="en-US" sz="1000" dirty="0">
                <a:solidFill>
                  <a:schemeClr val="tx1">
                    <a:lumMod val="65000"/>
                    <a:lumOff val="35000"/>
                  </a:schemeClr>
                </a:solidFill>
                <a:latin typeface="Arial" panose="020B0604020202020204" pitchFamily="34" charset="0"/>
              </a:rPr>
              <a:t> | </a:t>
            </a:r>
            <a:r>
              <a:rPr lang="en-US" sz="1000" dirty="0">
                <a:solidFill>
                  <a:schemeClr val="tx1">
                    <a:lumMod val="65000"/>
                    <a:lumOff val="35000"/>
                  </a:schemeClr>
                </a:solidFill>
                <a:latin typeface="Arial" panose="020B0604020202020204" pitchFamily="34" charset="0"/>
                <a:hlinkClick r:id="rId8">
                  <a:extLst>
                    <a:ext uri="{A12FA001-AC4F-418D-AE19-62706E023703}">
                      <ahyp:hlinkClr xmlns:ahyp="http://schemas.microsoft.com/office/drawing/2018/hyperlinkcolor" val="tx"/>
                    </a:ext>
                  </a:extLst>
                </a:hlinkClick>
              </a:rPr>
              <a:t>forwardedge.ai</a:t>
            </a:r>
            <a:endParaRPr lang="en-US" sz="1000" dirty="0">
              <a:solidFill>
                <a:schemeClr val="tx1">
                  <a:lumMod val="65000"/>
                  <a:lumOff val="35000"/>
                </a:schemeClr>
              </a:solidFill>
              <a:latin typeface="Arial" panose="020B0604020202020204" pitchFamily="34" charset="0"/>
            </a:endParaRPr>
          </a:p>
        </p:txBody>
      </p:sp>
      <p:cxnSp>
        <p:nvCxnSpPr>
          <p:cNvPr id="10" name="Straight Connector 9">
            <a:extLst>
              <a:ext uri="{FF2B5EF4-FFF2-40B4-BE49-F238E27FC236}">
                <a16:creationId xmlns:a16="http://schemas.microsoft.com/office/drawing/2014/main" id="{F32A7C41-C371-62F8-D183-B8A567CCF9CB}"/>
              </a:ext>
            </a:extLst>
          </p:cNvPr>
          <p:cNvCxnSpPr/>
          <p:nvPr/>
        </p:nvCxnSpPr>
        <p:spPr>
          <a:xfrm>
            <a:off x="275736" y="8863645"/>
            <a:ext cx="7193885" cy="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C82FB9C-43C8-1456-6C0A-F98D710F91B0}"/>
              </a:ext>
            </a:extLst>
          </p:cNvPr>
          <p:cNvSpPr txBox="1"/>
          <p:nvPr/>
        </p:nvSpPr>
        <p:spPr>
          <a:xfrm>
            <a:off x="167973" y="8895191"/>
            <a:ext cx="7166844" cy="230832"/>
          </a:xfrm>
          <a:prstGeom prst="rect">
            <a:avLst/>
          </a:prstGeom>
          <a:noFill/>
        </p:spPr>
        <p:txBody>
          <a:bodyPr wrap="square">
            <a:spAutoFit/>
          </a:bodyPr>
          <a:lstStyle/>
          <a:p>
            <a:pPr marL="228600" indent="-228600">
              <a:buFont typeface="+mj-lt"/>
              <a:buAutoNum type="arabicPeriod"/>
            </a:pPr>
            <a:r>
              <a:rPr lang="en-US" sz="900" kern="0" dirty="0">
                <a:solidFill>
                  <a:schemeClr val="tx1">
                    <a:lumMod val="65000"/>
                    <a:lumOff val="35000"/>
                  </a:schemeClr>
                </a:solidFill>
                <a:latin typeface="Arial" panose="020B0604020202020204" pitchFamily="34" charset="0"/>
                <a:cs typeface="Arial" panose="020B0604020202020204" pitchFamily="34" charset="0"/>
              </a:rPr>
              <a:t>Specifications listed are subject to change without prior notice. </a:t>
            </a:r>
          </a:p>
        </p:txBody>
      </p:sp>
    </p:spTree>
    <p:extLst>
      <p:ext uri="{BB962C8B-B14F-4D97-AF65-F5344CB8AC3E}">
        <p14:creationId xmlns:p14="http://schemas.microsoft.com/office/powerpoint/2010/main" val="1477631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58ECF62C38B44F84C1AE90997F0148" ma:contentTypeVersion="19" ma:contentTypeDescription="Create a new document." ma:contentTypeScope="" ma:versionID="3945ab1ed08427488c768ddd33511d66">
  <xsd:schema xmlns:xsd="http://www.w3.org/2001/XMLSchema" xmlns:xs="http://www.w3.org/2001/XMLSchema" xmlns:p="http://schemas.microsoft.com/office/2006/metadata/properties" xmlns:ns1="http://schemas.microsoft.com/sharepoint/v3" xmlns:ns2="f01ab761-3af6-4c16-ba09-880e1e1a829d" xmlns:ns3="8dac67ae-6f5d-4d44-a8c9-30726022ab0f" targetNamespace="http://schemas.microsoft.com/office/2006/metadata/properties" ma:root="true" ma:fieldsID="6cd5d70ff38917045f78eee971d2db9f" ns1:_="" ns2:_="" ns3:_="">
    <xsd:import namespace="http://schemas.microsoft.com/sharepoint/v3"/>
    <xsd:import namespace="f01ab761-3af6-4c16-ba09-880e1e1a829d"/>
    <xsd:import namespace="8dac67ae-6f5d-4d44-a8c9-30726022ab0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_Flow_SignoffStatus" minOccurs="0"/>
                <xsd:element ref="ns2:MediaServiceLocation" minOccurs="0"/>
                <xsd:element ref="ns2:MediaServiceSearchProperties" minOccurs="0"/>
                <xsd:element ref="ns1:_ip_UnifiedCompliancePolicyProperties" minOccurs="0"/>
                <xsd:element ref="ns1:_ip_UnifiedCompliancePolicyUIAc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1ab761-3af6-4c16-ba09-880e1e1a82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1ddbf18-ae53-4fce-a37b-2e129a20983c"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ternalName="MediaServiceObjectDetectorVersions"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MediaServiceLocation" ma:index="22" nillable="true" ma:displayName="Location" ma:descrip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dac67ae-6f5d-4d44-a8c9-30726022ab0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06f64d7-eecd-4ca2-9669-69bf348592c1}" ma:internalName="TaxCatchAll" ma:showField="CatchAllData" ma:web="8dac67ae-6f5d-4d44-a8c9-30726022ab0f">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01ab761-3af6-4c16-ba09-880e1e1a829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8dac67ae-6f5d-4d44-a8c9-30726022ab0f" xsi:nil="true"/>
    <_Flow_SignoffStatus xmlns="f01ab761-3af6-4c16-ba09-880e1e1a829d" xsi:nil="true"/>
  </documentManagement>
</p:properties>
</file>

<file path=customXml/itemProps1.xml><?xml version="1.0" encoding="utf-8"?>
<ds:datastoreItem xmlns:ds="http://schemas.openxmlformats.org/officeDocument/2006/customXml" ds:itemID="{266C6B6F-57BD-4524-B938-79C9264E205C}">
  <ds:schemaRefs>
    <ds:schemaRef ds:uri="http://schemas.microsoft.com/sharepoint/v3/contenttype/forms"/>
  </ds:schemaRefs>
</ds:datastoreItem>
</file>

<file path=customXml/itemProps2.xml><?xml version="1.0" encoding="utf-8"?>
<ds:datastoreItem xmlns:ds="http://schemas.openxmlformats.org/officeDocument/2006/customXml" ds:itemID="{44E3AEB9-6CED-43DB-A9D1-5881DAA73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1ab761-3af6-4c16-ba09-880e1e1a829d"/>
    <ds:schemaRef ds:uri="8dac67ae-6f5d-4d44-a8c9-30726022ab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59610-B498-4E7A-B62C-9BB270188F4A}">
  <ds:schemaRefs>
    <ds:schemaRef ds:uri="http://schemas.microsoft.com/office/2006/metadata/properties"/>
    <ds:schemaRef ds:uri="http://schemas.microsoft.com/office/infopath/2007/PartnerControls"/>
    <ds:schemaRef ds:uri="http://www.w3.org/XML/1998/namespace"/>
    <ds:schemaRef ds:uri="http://purl.org/dc/dcmitype/"/>
    <ds:schemaRef ds:uri="http://schemas.microsoft.com/sharepoint/v3"/>
    <ds:schemaRef ds:uri="http://schemas.openxmlformats.org/package/2006/metadata/core-properties"/>
    <ds:schemaRef ds:uri="8dac67ae-6f5d-4d44-a8c9-30726022ab0f"/>
    <ds:schemaRef ds:uri="http://schemas.microsoft.com/office/2006/documentManagement/types"/>
    <ds:schemaRef ds:uri="f01ab761-3af6-4c16-ba09-880e1e1a829d"/>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2939</TotalTime>
  <Words>1593</Words>
  <Application>Microsoft Office PowerPoint</Application>
  <PresentationFormat>Custom</PresentationFormat>
  <Paragraphs>101</Paragraphs>
  <Slides>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Aptos Display</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Adolphe</dc:creator>
  <cp:lastModifiedBy>Mark Cetola</cp:lastModifiedBy>
  <cp:revision>178</cp:revision>
  <dcterms:created xsi:type="dcterms:W3CDTF">2024-11-21T13:35:08Z</dcterms:created>
  <dcterms:modified xsi:type="dcterms:W3CDTF">2025-11-12T19:46:29Z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0x0101007558ECF62C38B44F84C1AE90997F0148</vt:lpwstr>
  </property>
</Properties>
</file>